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Lst>
  <p:notesMasterIdLst>
    <p:notesMasterId r:id="rId106"/>
  </p:notesMasterIdLst>
  <p:sldIdLst>
    <p:sldId id="2147481756" r:id="rId5"/>
    <p:sldId id="2147479131" r:id="rId6"/>
    <p:sldId id="2147481923" r:id="rId7"/>
    <p:sldId id="2147481981" r:id="rId8"/>
    <p:sldId id="2147481963" r:id="rId9"/>
    <p:sldId id="2147481967" r:id="rId10"/>
    <p:sldId id="2147481975" r:id="rId11"/>
    <p:sldId id="2147481968" r:id="rId12"/>
    <p:sldId id="2147481927" r:id="rId13"/>
    <p:sldId id="2147481936" r:id="rId14"/>
    <p:sldId id="2147481933" r:id="rId15"/>
    <p:sldId id="2147481928" r:id="rId16"/>
    <p:sldId id="2147481929" r:id="rId17"/>
    <p:sldId id="2147481970" r:id="rId18"/>
    <p:sldId id="2147481924" r:id="rId19"/>
    <p:sldId id="2147481925" r:id="rId20"/>
    <p:sldId id="2147481934" r:id="rId21"/>
    <p:sldId id="2147481939" r:id="rId22"/>
    <p:sldId id="2147481926" r:id="rId23"/>
    <p:sldId id="2147481940" r:id="rId24"/>
    <p:sldId id="2147481949" r:id="rId25"/>
    <p:sldId id="2147481977" r:id="rId26"/>
    <p:sldId id="2147481978" r:id="rId27"/>
    <p:sldId id="2147481937" r:id="rId28"/>
    <p:sldId id="2147481956" r:id="rId29"/>
    <p:sldId id="2147481958" r:id="rId30"/>
    <p:sldId id="2147481957" r:id="rId31"/>
    <p:sldId id="2147481959" r:id="rId32"/>
    <p:sldId id="2147481943" r:id="rId33"/>
    <p:sldId id="2147481938" r:id="rId34"/>
    <p:sldId id="2147481941" r:id="rId35"/>
    <p:sldId id="2147481984" r:id="rId36"/>
    <p:sldId id="2147482002" r:id="rId37"/>
    <p:sldId id="2147481942" r:id="rId38"/>
    <p:sldId id="2147482028" r:id="rId39"/>
    <p:sldId id="2147481961" r:id="rId40"/>
    <p:sldId id="2147481946" r:id="rId41"/>
    <p:sldId id="2147481951" r:id="rId42"/>
    <p:sldId id="2147481953" r:id="rId43"/>
    <p:sldId id="2147481948" r:id="rId44"/>
    <p:sldId id="2147481960" r:id="rId45"/>
    <p:sldId id="2147481954" r:id="rId46"/>
    <p:sldId id="2147481972" r:id="rId47"/>
    <p:sldId id="2147481973" r:id="rId48"/>
    <p:sldId id="2147481955" r:id="rId49"/>
    <p:sldId id="2147481971" r:id="rId50"/>
    <p:sldId id="2147481947" r:id="rId51"/>
    <p:sldId id="2147481950" r:id="rId52"/>
    <p:sldId id="2147482024" r:id="rId53"/>
    <p:sldId id="2147481964" r:id="rId54"/>
    <p:sldId id="2147481758" r:id="rId55"/>
    <p:sldId id="2147482025" r:id="rId56"/>
    <p:sldId id="2147481966" r:id="rId57"/>
    <p:sldId id="2147481962" r:id="rId58"/>
    <p:sldId id="2147481945" r:id="rId59"/>
    <p:sldId id="2147481982" r:id="rId60"/>
    <p:sldId id="2147481944" r:id="rId61"/>
    <p:sldId id="2147481976" r:id="rId62"/>
    <p:sldId id="2147481979" r:id="rId63"/>
    <p:sldId id="2147481969" r:id="rId64"/>
    <p:sldId id="2147481980" r:id="rId65"/>
    <p:sldId id="2147481983" r:id="rId66"/>
    <p:sldId id="2147481985" r:id="rId67"/>
    <p:sldId id="2147481986" r:id="rId68"/>
    <p:sldId id="2147481990" r:id="rId69"/>
    <p:sldId id="2147481987" r:id="rId70"/>
    <p:sldId id="2147481988" r:id="rId71"/>
    <p:sldId id="2147481989" r:id="rId72"/>
    <p:sldId id="2147481991" r:id="rId73"/>
    <p:sldId id="2147481992" r:id="rId74"/>
    <p:sldId id="2147481994" r:id="rId75"/>
    <p:sldId id="2147481993" r:id="rId76"/>
    <p:sldId id="2147481997" r:id="rId77"/>
    <p:sldId id="2147481998" r:id="rId78"/>
    <p:sldId id="2147481999" r:id="rId79"/>
    <p:sldId id="2147482000" r:id="rId80"/>
    <p:sldId id="2147482001" r:id="rId81"/>
    <p:sldId id="2147482004" r:id="rId82"/>
    <p:sldId id="2147482006" r:id="rId83"/>
    <p:sldId id="2147482005" r:id="rId84"/>
    <p:sldId id="2147481974" r:id="rId85"/>
    <p:sldId id="2147482007" r:id="rId86"/>
    <p:sldId id="2147481995" r:id="rId87"/>
    <p:sldId id="2147482008" r:id="rId88"/>
    <p:sldId id="2147482009" r:id="rId89"/>
    <p:sldId id="2147482010" r:id="rId90"/>
    <p:sldId id="2147482011" r:id="rId91"/>
    <p:sldId id="2147482012" r:id="rId92"/>
    <p:sldId id="2147482013" r:id="rId93"/>
    <p:sldId id="2147482014" r:id="rId94"/>
    <p:sldId id="2147482015" r:id="rId95"/>
    <p:sldId id="2147482016" r:id="rId96"/>
    <p:sldId id="2147482017" r:id="rId97"/>
    <p:sldId id="2147482018" r:id="rId98"/>
    <p:sldId id="2147482019" r:id="rId99"/>
    <p:sldId id="2147482020" r:id="rId100"/>
    <p:sldId id="2147482021" r:id="rId101"/>
    <p:sldId id="2147482022" r:id="rId102"/>
    <p:sldId id="2147482023" r:id="rId103"/>
    <p:sldId id="2147482026" r:id="rId104"/>
    <p:sldId id="2147482027" r:id="rId105"/>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044E0E-4E23-76B0-BC37-EEB7FEFE0B76}" name="Ashish Kavia" initials="AK" userId="S::Ashish.Kavia@scc.com::8eff31ce-32fa-4220-868b-c45c8bc83250" providerId="AD"/>
  <p188:author id="{A81049B0-43CC-6A10-ABD2-B61EFDE6317E}" name="Jay Kerai" initials="JK" userId="S::Jay.Kerai@scc.com::9f6e0878-f1fa-44e4-ba90-29336236037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F6B"/>
    <a:srgbClr val="061042"/>
    <a:srgbClr val="AB1873"/>
    <a:srgbClr val="65155D"/>
    <a:srgbClr val="E5007D"/>
    <a:srgbClr val="4EEDDD"/>
    <a:srgbClr val="DEF528"/>
    <a:srgbClr val="AD1C76"/>
    <a:srgbClr val="F21C8A"/>
    <a:srgbClr val="032C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42" autoAdjust="0"/>
    <p:restoredTop sz="53200" autoAdjust="0"/>
  </p:normalViewPr>
  <p:slideViewPr>
    <p:cSldViewPr>
      <p:cViewPr varScale="1">
        <p:scale>
          <a:sx n="46" d="100"/>
          <a:sy n="46" d="100"/>
        </p:scale>
        <p:origin x="230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335DF-4997-4710-AA29-ADB5E62235AE}" type="datetimeFigureOut">
              <a:rPr lang="en-GB" smtClean="0"/>
              <a:t>30/08/2024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E0025-E963-4557-9752-FFBDB1664E42}" type="slidenum">
              <a:rPr lang="en-GB" smtClean="0"/>
              <a:t>‹#›</a:t>
            </a:fld>
            <a:endParaRPr lang="en-GB"/>
          </a:p>
        </p:txBody>
      </p:sp>
    </p:spTree>
    <p:extLst>
      <p:ext uri="{BB962C8B-B14F-4D97-AF65-F5344CB8AC3E}">
        <p14:creationId xmlns:p14="http://schemas.microsoft.com/office/powerpoint/2010/main" val="3308769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entra/id-protection/howto-identity-protection-configure-risk-policies#migrate-risk-policies-from-identity-protection-to-conditional-acces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learn.microsoft.com/en-us/entra/id-protection/overview-identity-protection#license-requirement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azure/active-directory/fundamentals/customize-brand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chrome.google.com/webstore/detail/windows-accounts/ppnbnpeolgkicgegkbkbjmhlideopiji"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hrome.google.com/webstore/detail/windows-10-accounts/ppnbnpeolgkicgegkbkbjmhlideopiji?hl=e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support.mozilla.org/kb/windows-sso"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w3.org/TR/webauthn/#dictdef-tokenbindin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onlinelibrary.wiley.com/doi/epdf/10.1155/2021/6245306"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entra/identity/devices/concept-primary-refresh-toke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all4cloud.nl/2024/07/istpmattested-enrollment-attestati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JOfgdJrKnr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microsoft-365/enterprise/o365-data-locations?view=o365-worldwide?WT.mc_id=AZ-MVP-5004810#data-center-location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RedByte1337/GraphSpy"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passkeydeveloper.github.io/passkey-authenticator-aaguids/explorer/?combined" TargetMode="External"/><Relationship Id="rId4" Type="http://schemas.openxmlformats.org/officeDocument/2006/relationships/hyperlink" Target="https://timmyit.com/2022/11/08/block-linux-enrollment-into-microsoft-intune-with-conditional-acces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jeffreyappel.nl/block-gtld-zip-fqdn-domains-with-windows-firewall-and-defender-for-endpoint/#:~:text=With%20the%20use%20of%20Defende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tI1bdVohOK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github.com/jsa2/kql/blob/main/aitmInvestigation.kql"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github.com/jsa2/kql/blob/main/impossibleTravelAdvancedHunting.kql"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echcommunity.microsoft.com/t5/microsoft-sentinel-blog/non-interactive-logins-minimizing-the-blind-spot/ba-p/2287932"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reliaquest.com/blog/business-email-compromise-detection/"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github.com/secureworks/family-of-client-ids-research?tab=readme-ov-file#abusing-single-sign-on"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learn.microsoft.com/en-us/entra/identity/devices/concept-primary-refresh-token#when-does-a-prt-get-an-mfa-claim"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learn.microsoft.com/en-us/entra/identity/conditional-access/concept-session-lifetime" TargetMode="External"/><Relationship Id="rId2" Type="http://schemas.openxmlformats.org/officeDocument/2006/relationships/slide" Target="../slides/slide88.xml"/><Relationship Id="rId1" Type="http://schemas.openxmlformats.org/officeDocument/2006/relationships/notesMaster" Target="../notesMasters/notesMaster1.xml"/><Relationship Id="rId5" Type="http://schemas.openxmlformats.org/officeDocument/2006/relationships/hyperlink" Target="https://learn.microsoft.com/en-us/entra/identity-platform/scenario-desktop-acquire-token-wam" TargetMode="External"/><Relationship Id="rId4" Type="http://schemas.openxmlformats.org/officeDocument/2006/relationships/hyperlink" Target="https://learn.microsoft.com/en-us/entra/identity/devices/concept-device-registration"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github.com/secureworks/family-of-client-ids-research?tab=readme-ov-file#abusing-single-sign-on"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joeyverlinden.com/conditional-access-framework-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1</a:t>
            </a:fld>
            <a:endParaRPr lang="en-GB"/>
          </a:p>
        </p:txBody>
      </p:sp>
    </p:spTree>
    <p:extLst>
      <p:ext uri="{BB962C8B-B14F-4D97-AF65-F5344CB8AC3E}">
        <p14:creationId xmlns:p14="http://schemas.microsoft.com/office/powerpoint/2010/main" val="303580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Risk policies - Microsoft Entra ID Protection | Microsoft Learn</a:t>
            </a:r>
            <a:endParaRPr lang="en-GB" dirty="0"/>
          </a:p>
          <a:p>
            <a:endParaRPr lang="en-GB" dirty="0"/>
          </a:p>
          <a:p>
            <a:r>
              <a:rPr lang="en-GB" dirty="0">
                <a:hlinkClick r:id="rId4"/>
              </a:rPr>
              <a:t>What is Microsoft Entra ID Protection? - Microsoft Entra ID Protection | Microsoft Learn</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12</a:t>
            </a:fld>
            <a:endParaRPr lang="en-GB"/>
          </a:p>
        </p:txBody>
      </p:sp>
    </p:spTree>
    <p:extLst>
      <p:ext uri="{BB962C8B-B14F-4D97-AF65-F5344CB8AC3E}">
        <p14:creationId xmlns:p14="http://schemas.microsoft.com/office/powerpoint/2010/main" val="2180449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Sign-in frequency (SIF) works with third-party SAML applications and apps that implement OAuth2 or OIDC protocols, as long as they don't drop their own cookies and are redirected back to Microsoft Entra ID for authentication on regular basis.</a:t>
            </a:r>
          </a:p>
        </p:txBody>
      </p:sp>
      <p:sp>
        <p:nvSpPr>
          <p:cNvPr id="4" name="Slide Number Placeholder 3"/>
          <p:cNvSpPr>
            <a:spLocks noGrp="1"/>
          </p:cNvSpPr>
          <p:nvPr>
            <p:ph type="sldNum" sz="quarter" idx="5"/>
          </p:nvPr>
        </p:nvSpPr>
        <p:spPr/>
        <p:txBody>
          <a:bodyPr/>
          <a:lstStyle/>
          <a:p>
            <a:fld id="{8B1E0025-E963-4557-9752-FFBDB1664E42}" type="slidenum">
              <a:rPr lang="en-GB" smtClean="0"/>
              <a:t>13</a:t>
            </a:fld>
            <a:endParaRPr lang="en-GB"/>
          </a:p>
        </p:txBody>
      </p:sp>
    </p:spTree>
    <p:extLst>
      <p:ext uri="{BB962C8B-B14F-4D97-AF65-F5344CB8AC3E}">
        <p14:creationId xmlns:p14="http://schemas.microsoft.com/office/powerpoint/2010/main" val="4179201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E6E6E6"/>
                </a:solidFill>
                <a:effectLst/>
                <a:highlight>
                  <a:srgbClr val="171717"/>
                </a:highlight>
                <a:latin typeface="Segoe UI" panose="020B0502040204020203" pitchFamily="34" charset="0"/>
              </a:rPr>
              <a:t>Users won’t get signed out in these cases.</a:t>
            </a:r>
          </a:p>
          <a:p>
            <a:pPr marL="742950" lvl="1" indent="-285750" algn="l">
              <a:buFont typeface="Arial" panose="020B0604020202020204" pitchFamily="34" charset="0"/>
              <a:buChar char="•"/>
            </a:pPr>
            <a:r>
              <a:rPr lang="en-GB" b="0" i="0" dirty="0">
                <a:solidFill>
                  <a:srgbClr val="E6E6E6"/>
                </a:solidFill>
                <a:effectLst/>
                <a:highlight>
                  <a:srgbClr val="171717"/>
                </a:highlight>
                <a:latin typeface="Segoe UI" panose="020B0502040204020203" pitchFamily="34" charset="0"/>
              </a:rPr>
              <a:t>If they get single sign-on (SSO) into the web app from the device joined account.</a:t>
            </a:r>
          </a:p>
          <a:p>
            <a:pPr marL="742950" lvl="1" indent="-285750" algn="l">
              <a:buFont typeface="Arial" panose="020B0604020202020204" pitchFamily="34" charset="0"/>
              <a:buChar char="•"/>
            </a:pPr>
            <a:r>
              <a:rPr lang="en-GB" b="0" i="0" dirty="0">
                <a:solidFill>
                  <a:srgbClr val="E6E6E6"/>
                </a:solidFill>
                <a:effectLst/>
                <a:highlight>
                  <a:srgbClr val="171717"/>
                </a:highlight>
                <a:latin typeface="Segoe UI" panose="020B0502040204020203" pitchFamily="34" charset="0"/>
              </a:rPr>
              <a:t>If they selected </a:t>
            </a:r>
            <a:r>
              <a:rPr lang="en-GB" b="1" i="0" dirty="0">
                <a:solidFill>
                  <a:srgbClr val="E6E6E6"/>
                </a:solidFill>
                <a:effectLst/>
                <a:highlight>
                  <a:srgbClr val="171717"/>
                </a:highlight>
                <a:latin typeface="Segoe UI" panose="020B0502040204020203" pitchFamily="34" charset="0"/>
              </a:rPr>
              <a:t>Stay signed in</a:t>
            </a:r>
            <a:r>
              <a:rPr lang="en-GB" b="0" i="0" dirty="0">
                <a:solidFill>
                  <a:srgbClr val="E6E6E6"/>
                </a:solidFill>
                <a:effectLst/>
                <a:highlight>
                  <a:srgbClr val="171717"/>
                </a:highlight>
                <a:latin typeface="Segoe UI" panose="020B0502040204020203" pitchFamily="34" charset="0"/>
              </a:rPr>
              <a:t> at the time of sign-in. For more info on hiding this option for your organization, see </a:t>
            </a:r>
            <a:r>
              <a:rPr lang="en-GB" b="0" i="0" u="none" strike="noStrike" dirty="0">
                <a:solidFill>
                  <a:srgbClr val="E6E6E6"/>
                </a:solidFill>
                <a:effectLst/>
                <a:highlight>
                  <a:srgbClr val="171717"/>
                </a:highlight>
                <a:latin typeface="Segoe UI" panose="020B0502040204020203" pitchFamily="34" charset="0"/>
                <a:hlinkClick r:id="rId3"/>
              </a:rPr>
              <a:t>Add branding to your organization's sign-in page</a:t>
            </a:r>
            <a:r>
              <a:rPr lang="en-GB" b="0" i="0" dirty="0">
                <a:solidFill>
                  <a:srgbClr val="E6E6E6"/>
                </a:solidFill>
                <a:effectLst/>
                <a:highlight>
                  <a:srgbClr val="171717"/>
                </a:highlight>
                <a:latin typeface="Segoe UI" panose="020B0502040204020203" pitchFamily="34" charset="0"/>
              </a:rPr>
              <a:t>.</a:t>
            </a:r>
          </a:p>
          <a:p>
            <a:pPr marL="742950" lvl="1" indent="-285750" algn="l">
              <a:buFont typeface="Arial" panose="020B0604020202020204" pitchFamily="34" charset="0"/>
              <a:buChar char="•"/>
            </a:pPr>
            <a:r>
              <a:rPr lang="en-GB" b="0" i="0" dirty="0">
                <a:solidFill>
                  <a:srgbClr val="E6E6E6"/>
                </a:solidFill>
                <a:effectLst/>
                <a:highlight>
                  <a:srgbClr val="171717"/>
                </a:highlight>
                <a:latin typeface="Segoe UI" panose="020B0502040204020203" pitchFamily="34" charset="0"/>
              </a:rPr>
              <a:t>If they're on a managed device (one that is compliant or joined to a domain) and using a supported browser like Microsoft Edge or Google Chrome (with the </a:t>
            </a:r>
            <a:r>
              <a:rPr lang="en-GB" b="0" i="0" u="none" strike="noStrike" dirty="0">
                <a:solidFill>
                  <a:srgbClr val="E6E6E6"/>
                </a:solidFill>
                <a:effectLst/>
                <a:highlight>
                  <a:srgbClr val="171717"/>
                </a:highlight>
                <a:latin typeface="Segoe UI" panose="020B0502040204020203" pitchFamily="34" charset="0"/>
                <a:hlinkClick r:id="rId4"/>
              </a:rPr>
              <a:t>Microsoft Single Sign On</a:t>
            </a:r>
            <a:r>
              <a:rPr lang="en-GB" b="0" i="0" dirty="0">
                <a:solidFill>
                  <a:srgbClr val="E6E6E6"/>
                </a:solidFill>
                <a:effectLst/>
                <a:highlight>
                  <a:srgbClr val="171717"/>
                </a:highlight>
                <a:latin typeface="Segoe UI" panose="020B0502040204020203" pitchFamily="34" charset="0"/>
              </a:rPr>
              <a:t>) extension.</a:t>
            </a:r>
          </a:p>
          <a:p>
            <a:endParaRPr lang="en-GB" dirty="0"/>
          </a:p>
          <a:p>
            <a:endParaRPr lang="en-GB" dirty="0"/>
          </a:p>
          <a:p>
            <a:endParaRPr lang="en-GB" dirty="0"/>
          </a:p>
          <a:p>
            <a:r>
              <a:rPr lang="en-GB" dirty="0"/>
              <a:t>https://learn.microsoft.com/en-us/microsoft-365/admin/manage/idle-session-timeout-web-apps?view=o365-worldwide#details-about-idle-session-timeout</a:t>
            </a:r>
          </a:p>
        </p:txBody>
      </p:sp>
      <p:sp>
        <p:nvSpPr>
          <p:cNvPr id="4" name="Slide Number Placeholder 3"/>
          <p:cNvSpPr>
            <a:spLocks noGrp="1"/>
          </p:cNvSpPr>
          <p:nvPr>
            <p:ph type="sldNum" sz="quarter" idx="5"/>
          </p:nvPr>
        </p:nvSpPr>
        <p:spPr/>
        <p:txBody>
          <a:bodyPr/>
          <a:lstStyle/>
          <a:p>
            <a:fld id="{8B1E0025-E963-4557-9752-FFBDB1664E42}" type="slidenum">
              <a:rPr lang="en-GB" smtClean="0"/>
              <a:t>14</a:t>
            </a:fld>
            <a:endParaRPr lang="en-GB"/>
          </a:p>
        </p:txBody>
      </p:sp>
    </p:spTree>
    <p:extLst>
      <p:ext uri="{BB962C8B-B14F-4D97-AF65-F5344CB8AC3E}">
        <p14:creationId xmlns:p14="http://schemas.microsoft.com/office/powerpoint/2010/main" val="4066082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While it can be defeated it is still worth detecting a change in user agent/change in country/downgrade of user agent browser version</a:t>
            </a:r>
          </a:p>
          <a:p>
            <a:endParaRPr lang="en-GB" dirty="0"/>
          </a:p>
          <a:p>
            <a:r>
              <a:rPr lang="en-GB" dirty="0"/>
              <a:t>| extend </a:t>
            </a:r>
            <a:r>
              <a:rPr lang="en-GB" dirty="0" err="1"/>
              <a:t>UserAgentDetail</a:t>
            </a:r>
            <a:r>
              <a:rPr lang="en-GB" dirty="0"/>
              <a:t> = </a:t>
            </a:r>
            <a:r>
              <a:rPr lang="en-GB" dirty="0" err="1"/>
              <a:t>todynamic</a:t>
            </a:r>
            <a:r>
              <a:rPr lang="en-GB" dirty="0"/>
              <a:t>(</a:t>
            </a:r>
            <a:r>
              <a:rPr lang="en-GB" dirty="0" err="1"/>
              <a:t>parse_user_agent</a:t>
            </a:r>
            <a:r>
              <a:rPr lang="en-GB" dirty="0"/>
              <a:t>(</a:t>
            </a:r>
            <a:r>
              <a:rPr lang="en-GB" dirty="0" err="1"/>
              <a:t>UserAgent</a:t>
            </a:r>
            <a:r>
              <a:rPr lang="en-GB" dirty="0"/>
              <a:t>, "browser"))</a:t>
            </a:r>
          </a:p>
          <a:p>
            <a:endParaRPr lang="en-GB" dirty="0"/>
          </a:p>
          <a:p>
            <a:r>
              <a:rPr lang="en-GB" dirty="0"/>
              <a:t>Advanced Hunting Query: </a:t>
            </a:r>
          </a:p>
          <a:p>
            <a:endParaRPr lang="en-GB" dirty="0"/>
          </a:p>
          <a:p>
            <a:r>
              <a:rPr lang="en-GB" dirty="0"/>
              <a:t>let </a:t>
            </a:r>
            <a:r>
              <a:rPr lang="en-GB" dirty="0" err="1"/>
              <a:t>OfficeHomeSessionIds</a:t>
            </a:r>
            <a:r>
              <a:rPr lang="en-GB" dirty="0"/>
              <a:t> = </a:t>
            </a:r>
          </a:p>
          <a:p>
            <a:r>
              <a:rPr lang="en-GB" dirty="0" err="1"/>
              <a:t>AADSignInEventsBeta</a:t>
            </a:r>
            <a:endParaRPr lang="en-GB" dirty="0"/>
          </a:p>
          <a:p>
            <a:r>
              <a:rPr lang="en-GB" dirty="0"/>
              <a:t>| where Timestamp &gt; ago(1d)</a:t>
            </a:r>
          </a:p>
          <a:p>
            <a:r>
              <a:rPr lang="en-GB" dirty="0"/>
              <a:t>| where </a:t>
            </a:r>
            <a:r>
              <a:rPr lang="en-GB" dirty="0" err="1"/>
              <a:t>ErrorCode</a:t>
            </a:r>
            <a:r>
              <a:rPr lang="en-GB" dirty="0"/>
              <a:t> == 0</a:t>
            </a:r>
          </a:p>
          <a:p>
            <a:r>
              <a:rPr lang="en-GB" dirty="0"/>
              <a:t>| where </a:t>
            </a:r>
            <a:r>
              <a:rPr lang="en-GB" dirty="0" err="1"/>
              <a:t>ApplicationId</a:t>
            </a:r>
            <a:r>
              <a:rPr lang="en-GB" dirty="0"/>
              <a:t> == "4765445b-32c6-49b0-83e6-1d93765276ca" //</a:t>
            </a:r>
            <a:r>
              <a:rPr lang="en-GB" dirty="0" err="1"/>
              <a:t>OfficeHome</a:t>
            </a:r>
            <a:r>
              <a:rPr lang="en-GB" dirty="0"/>
              <a:t> application </a:t>
            </a:r>
          </a:p>
          <a:p>
            <a:r>
              <a:rPr lang="en-GB" dirty="0"/>
              <a:t>| where </a:t>
            </a:r>
            <a:r>
              <a:rPr lang="en-GB" dirty="0" err="1"/>
              <a:t>ClientAppUsed</a:t>
            </a:r>
            <a:r>
              <a:rPr lang="en-GB" dirty="0"/>
              <a:t> == "Browser" </a:t>
            </a:r>
          </a:p>
          <a:p>
            <a:r>
              <a:rPr lang="en-GB" dirty="0"/>
              <a:t>| where </a:t>
            </a:r>
            <a:r>
              <a:rPr lang="en-GB" dirty="0" err="1"/>
              <a:t>LogonType</a:t>
            </a:r>
            <a:r>
              <a:rPr lang="en-GB" dirty="0"/>
              <a:t> has "</a:t>
            </a:r>
            <a:r>
              <a:rPr lang="en-GB" dirty="0" err="1"/>
              <a:t>interactiveUser</a:t>
            </a:r>
            <a:r>
              <a:rPr lang="en-GB" dirty="0"/>
              <a:t>" </a:t>
            </a:r>
          </a:p>
          <a:p>
            <a:r>
              <a:rPr lang="en-GB" dirty="0"/>
              <a:t>| summarize </a:t>
            </a:r>
            <a:r>
              <a:rPr lang="en-GB" dirty="0" err="1"/>
              <a:t>arg_min</a:t>
            </a:r>
            <a:r>
              <a:rPr lang="en-GB" dirty="0"/>
              <a:t>(Timestamp, Country) by </a:t>
            </a:r>
            <a:r>
              <a:rPr lang="en-GB" dirty="0" err="1"/>
              <a:t>SessionId</a:t>
            </a:r>
            <a:r>
              <a:rPr lang="en-GB" dirty="0"/>
              <a:t>;</a:t>
            </a:r>
          </a:p>
          <a:p>
            <a:r>
              <a:rPr lang="en-GB" dirty="0" err="1"/>
              <a:t>AADSignInEventsBeta</a:t>
            </a:r>
            <a:endParaRPr lang="en-GB" dirty="0"/>
          </a:p>
          <a:p>
            <a:r>
              <a:rPr lang="en-GB" dirty="0"/>
              <a:t>| where Timestamp &gt; ago(1d)</a:t>
            </a:r>
          </a:p>
          <a:p>
            <a:r>
              <a:rPr lang="en-GB" dirty="0"/>
              <a:t>| where </a:t>
            </a:r>
            <a:r>
              <a:rPr lang="en-GB" dirty="0" err="1"/>
              <a:t>ApplicationId</a:t>
            </a:r>
            <a:r>
              <a:rPr lang="en-GB" dirty="0"/>
              <a:t> != "4765445b-32c6-49b0-83e6-1d93765276ca"</a:t>
            </a:r>
          </a:p>
          <a:p>
            <a:r>
              <a:rPr lang="en-GB" dirty="0"/>
              <a:t>| where </a:t>
            </a:r>
            <a:r>
              <a:rPr lang="en-GB" dirty="0" err="1"/>
              <a:t>ClientAppUsed</a:t>
            </a:r>
            <a:r>
              <a:rPr lang="en-GB" dirty="0"/>
              <a:t> == "Browser" </a:t>
            </a:r>
          </a:p>
          <a:p>
            <a:r>
              <a:rPr lang="en-GB" dirty="0"/>
              <a:t>| project </a:t>
            </a:r>
            <a:r>
              <a:rPr lang="en-GB" dirty="0" err="1"/>
              <a:t>OtherTimestamp</a:t>
            </a:r>
            <a:r>
              <a:rPr lang="en-GB" dirty="0"/>
              <a:t> = Timestamp, Application, </a:t>
            </a:r>
            <a:r>
              <a:rPr lang="en-GB" dirty="0" err="1"/>
              <a:t>ApplicationId</a:t>
            </a:r>
            <a:r>
              <a:rPr lang="en-GB" dirty="0"/>
              <a:t>, </a:t>
            </a:r>
            <a:r>
              <a:rPr lang="en-GB" dirty="0" err="1"/>
              <a:t>AccountObjectId</a:t>
            </a:r>
            <a:r>
              <a:rPr lang="en-GB" dirty="0"/>
              <a:t>, </a:t>
            </a:r>
            <a:r>
              <a:rPr lang="en-GB" dirty="0" err="1"/>
              <a:t>AccountDisplayName</a:t>
            </a:r>
            <a:r>
              <a:rPr lang="en-GB" dirty="0"/>
              <a:t>, </a:t>
            </a:r>
            <a:r>
              <a:rPr lang="en-GB" dirty="0" err="1"/>
              <a:t>OtherCountry</a:t>
            </a:r>
            <a:r>
              <a:rPr lang="en-GB" dirty="0"/>
              <a:t> = Country, </a:t>
            </a:r>
            <a:r>
              <a:rPr lang="en-GB" dirty="0" err="1"/>
              <a:t>SessionId</a:t>
            </a:r>
            <a:endParaRPr lang="en-GB" dirty="0"/>
          </a:p>
          <a:p>
            <a:r>
              <a:rPr lang="en-GB" dirty="0"/>
              <a:t>| join </a:t>
            </a:r>
            <a:r>
              <a:rPr lang="en-GB" dirty="0" err="1"/>
              <a:t>OfficeHomeSessionIds</a:t>
            </a:r>
            <a:r>
              <a:rPr lang="en-GB" dirty="0"/>
              <a:t> on </a:t>
            </a:r>
            <a:r>
              <a:rPr lang="en-GB" dirty="0" err="1"/>
              <a:t>SessionId</a:t>
            </a:r>
            <a:endParaRPr lang="en-GB" dirty="0"/>
          </a:p>
          <a:p>
            <a:r>
              <a:rPr lang="en-GB" dirty="0"/>
              <a:t>| where </a:t>
            </a:r>
            <a:r>
              <a:rPr lang="en-GB" dirty="0" err="1"/>
              <a:t>OtherTimestamp</a:t>
            </a:r>
            <a:r>
              <a:rPr lang="en-GB" dirty="0"/>
              <a:t> &gt; Timestamp and </a:t>
            </a:r>
            <a:r>
              <a:rPr lang="en-GB" dirty="0" err="1"/>
              <a:t>OtherCountry</a:t>
            </a:r>
            <a:r>
              <a:rPr lang="en-GB" dirty="0"/>
              <a:t> != Country</a:t>
            </a:r>
          </a:p>
          <a:p>
            <a:endParaRPr lang="en-GB" dirty="0"/>
          </a:p>
          <a:p>
            <a:r>
              <a:rPr lang="en-GB" dirty="0">
                <a:effectLst/>
              </a:rPr>
              <a:t>union </a:t>
            </a:r>
            <a:r>
              <a:rPr lang="en-GB" dirty="0" err="1">
                <a:effectLst/>
              </a:rPr>
              <a:t>SigninLogs</a:t>
            </a:r>
            <a:r>
              <a:rPr lang="en-GB" dirty="0">
                <a:effectLst/>
              </a:rPr>
              <a:t> , </a:t>
            </a:r>
            <a:r>
              <a:rPr lang="en-GB" dirty="0" err="1">
                <a:effectLst/>
              </a:rPr>
              <a:t>AADNonInteractiveUserSignInLogs</a:t>
            </a:r>
            <a:endParaRPr lang="en-GB" dirty="0">
              <a:effectLst/>
            </a:endParaRPr>
          </a:p>
          <a:p>
            <a:r>
              <a:rPr lang="en-GB" dirty="0">
                <a:effectLst/>
              </a:rPr>
              <a:t>| where </a:t>
            </a:r>
            <a:r>
              <a:rPr lang="en-GB" dirty="0" err="1">
                <a:effectLst/>
              </a:rPr>
              <a:t>isnotempty</a:t>
            </a:r>
            <a:r>
              <a:rPr lang="en-GB" dirty="0">
                <a:effectLst/>
              </a:rPr>
              <a:t>(</a:t>
            </a:r>
            <a:r>
              <a:rPr lang="en-GB" dirty="0" err="1">
                <a:effectLst/>
              </a:rPr>
              <a:t>UserAgent</a:t>
            </a:r>
            <a:r>
              <a:rPr lang="en-GB" dirty="0">
                <a:effectLst/>
              </a:rPr>
              <a:t>)</a:t>
            </a:r>
            <a:br>
              <a:rPr lang="en-GB" dirty="0"/>
            </a:br>
            <a:r>
              <a:rPr lang="en-GB" dirty="0">
                <a:effectLst/>
              </a:rPr>
              <a:t>//| extend </a:t>
            </a:r>
            <a:r>
              <a:rPr lang="en-GB" dirty="0" err="1">
                <a:effectLst/>
              </a:rPr>
              <a:t>UserAgent</a:t>
            </a:r>
            <a:r>
              <a:rPr lang="en-GB" dirty="0">
                <a:effectLst/>
              </a:rPr>
              <a:t> = </a:t>
            </a:r>
            <a:r>
              <a:rPr lang="en-GB" dirty="0" err="1">
                <a:effectLst/>
              </a:rPr>
              <a:t>replace_string</a:t>
            </a:r>
            <a:r>
              <a:rPr lang="en-GB" dirty="0">
                <a:effectLst/>
              </a:rPr>
              <a:t>(</a:t>
            </a:r>
            <a:r>
              <a:rPr lang="en-GB" dirty="0" err="1">
                <a:effectLst/>
              </a:rPr>
              <a:t>UserAgent</a:t>
            </a:r>
            <a:r>
              <a:rPr lang="en-GB" dirty="0">
                <a:effectLst/>
              </a:rPr>
              <a:t>,";","")</a:t>
            </a:r>
            <a:br>
              <a:rPr lang="en-GB" dirty="0"/>
            </a:br>
            <a:r>
              <a:rPr lang="en-GB" dirty="0">
                <a:effectLst/>
              </a:rPr>
              <a:t>| where </a:t>
            </a:r>
            <a:r>
              <a:rPr lang="en-GB" dirty="0" err="1">
                <a:effectLst/>
              </a:rPr>
              <a:t>ResultType</a:t>
            </a:r>
            <a:r>
              <a:rPr lang="en-GB" dirty="0">
                <a:effectLst/>
              </a:rPr>
              <a:t> == "0"</a:t>
            </a:r>
            <a:br>
              <a:rPr lang="en-GB" dirty="0"/>
            </a:br>
            <a:r>
              <a:rPr lang="en-GB" dirty="0">
                <a:effectLst/>
              </a:rPr>
              <a:t>| extend </a:t>
            </a:r>
            <a:r>
              <a:rPr lang="en-GB" dirty="0" err="1">
                <a:effectLst/>
              </a:rPr>
              <a:t>UserAgentDetail</a:t>
            </a:r>
            <a:r>
              <a:rPr lang="en-GB" dirty="0">
                <a:effectLst/>
              </a:rPr>
              <a:t> = </a:t>
            </a:r>
            <a:r>
              <a:rPr lang="en-GB" dirty="0" err="1">
                <a:effectLst/>
              </a:rPr>
              <a:t>todynamic</a:t>
            </a:r>
            <a:r>
              <a:rPr lang="en-GB" dirty="0">
                <a:effectLst/>
              </a:rPr>
              <a:t>(</a:t>
            </a:r>
            <a:r>
              <a:rPr lang="en-GB" dirty="0" err="1">
                <a:effectLst/>
              </a:rPr>
              <a:t>parse_user_agent</a:t>
            </a:r>
            <a:r>
              <a:rPr lang="en-GB" dirty="0">
                <a:effectLst/>
              </a:rPr>
              <a:t>(</a:t>
            </a:r>
            <a:r>
              <a:rPr lang="en-GB" dirty="0" err="1">
                <a:effectLst/>
              </a:rPr>
              <a:t>UserAgent</a:t>
            </a:r>
            <a:r>
              <a:rPr lang="en-GB" dirty="0">
                <a:effectLst/>
              </a:rPr>
              <a:t>, dynamic(["browser","</a:t>
            </a:r>
            <a:r>
              <a:rPr lang="en-GB" dirty="0" err="1">
                <a:effectLst/>
              </a:rPr>
              <a:t>os</a:t>
            </a:r>
            <a:r>
              <a:rPr lang="en-GB" dirty="0">
                <a:effectLst/>
              </a:rPr>
              <a:t>","device"])))</a:t>
            </a:r>
            <a:br>
              <a:rPr lang="en-GB" dirty="0"/>
            </a:br>
            <a:r>
              <a:rPr lang="en-GB" dirty="0">
                <a:effectLst/>
              </a:rPr>
              <a:t>| extend OS = </a:t>
            </a:r>
            <a:r>
              <a:rPr lang="en-GB" dirty="0" err="1">
                <a:effectLst/>
              </a:rPr>
              <a:t>strcat</a:t>
            </a:r>
            <a:r>
              <a:rPr lang="en-GB" dirty="0">
                <a:effectLst/>
              </a:rPr>
              <a:t>(</a:t>
            </a:r>
            <a:r>
              <a:rPr lang="en-GB" dirty="0" err="1">
                <a:effectLst/>
              </a:rPr>
              <a:t>parse_json</a:t>
            </a:r>
            <a:r>
              <a:rPr lang="en-GB" dirty="0">
                <a:effectLst/>
              </a:rPr>
              <a:t>(</a:t>
            </a:r>
            <a:r>
              <a:rPr lang="en-GB" dirty="0" err="1">
                <a:effectLst/>
              </a:rPr>
              <a:t>tostring</a:t>
            </a:r>
            <a:r>
              <a:rPr lang="en-GB" dirty="0">
                <a:effectLst/>
              </a:rPr>
              <a:t>(</a:t>
            </a:r>
            <a:r>
              <a:rPr lang="en-GB" dirty="0" err="1">
                <a:effectLst/>
              </a:rPr>
              <a:t>UserAgentDetail.OperatingSystem</a:t>
            </a:r>
            <a:r>
              <a:rPr lang="en-GB" dirty="0">
                <a:effectLst/>
              </a:rPr>
              <a:t>)).Family," ",</a:t>
            </a:r>
            <a:r>
              <a:rPr lang="en-GB" dirty="0" err="1">
                <a:effectLst/>
              </a:rPr>
              <a:t>parse_json</a:t>
            </a:r>
            <a:r>
              <a:rPr lang="en-GB" dirty="0">
                <a:effectLst/>
              </a:rPr>
              <a:t>(</a:t>
            </a:r>
            <a:r>
              <a:rPr lang="en-GB" dirty="0" err="1">
                <a:effectLst/>
              </a:rPr>
              <a:t>tostring</a:t>
            </a:r>
            <a:r>
              <a:rPr lang="en-GB" dirty="0">
                <a:effectLst/>
              </a:rPr>
              <a:t>(</a:t>
            </a:r>
            <a:r>
              <a:rPr lang="en-GB" dirty="0" err="1">
                <a:effectLst/>
              </a:rPr>
              <a:t>UserAgentDetail.OperatingSystem</a:t>
            </a:r>
            <a:r>
              <a:rPr lang="en-GB" dirty="0">
                <a:effectLst/>
              </a:rPr>
              <a:t>)).</a:t>
            </a:r>
            <a:r>
              <a:rPr lang="en-GB" dirty="0" err="1">
                <a:effectLst/>
              </a:rPr>
              <a:t>MajorVersion,parse_json</a:t>
            </a:r>
            <a:r>
              <a:rPr lang="en-GB" dirty="0">
                <a:effectLst/>
              </a:rPr>
              <a:t>(</a:t>
            </a:r>
            <a:r>
              <a:rPr lang="en-GB" dirty="0" err="1">
                <a:effectLst/>
              </a:rPr>
              <a:t>tostring</a:t>
            </a:r>
            <a:r>
              <a:rPr lang="en-GB" dirty="0">
                <a:effectLst/>
              </a:rPr>
              <a:t>(</a:t>
            </a:r>
            <a:r>
              <a:rPr lang="en-GB" dirty="0" err="1">
                <a:effectLst/>
              </a:rPr>
              <a:t>UserAgentDetail</a:t>
            </a:r>
            <a:r>
              <a:rPr lang="en-GB" dirty="0">
                <a:effectLst/>
              </a:rPr>
              <a:t>. </a:t>
            </a:r>
            <a:r>
              <a:rPr lang="en-GB" dirty="0" err="1">
                <a:effectLst/>
              </a:rPr>
              <a:t>OperatingSystem</a:t>
            </a:r>
            <a:r>
              <a:rPr lang="en-GB" dirty="0">
                <a:effectLst/>
              </a:rPr>
              <a:t>)).</a:t>
            </a:r>
            <a:r>
              <a:rPr lang="en-GB" dirty="0" err="1">
                <a:effectLst/>
              </a:rPr>
              <a:t>MinorVersion</a:t>
            </a:r>
            <a:r>
              <a:rPr lang="en-GB" dirty="0">
                <a:effectLst/>
              </a:rPr>
              <a:t>)</a:t>
            </a:r>
            <a:br>
              <a:rPr lang="en-GB" dirty="0"/>
            </a:br>
            <a:r>
              <a:rPr lang="en-GB" dirty="0">
                <a:effectLst/>
              </a:rPr>
              <a:t>| extend </a:t>
            </a:r>
            <a:r>
              <a:rPr lang="en-GB" dirty="0" err="1">
                <a:effectLst/>
              </a:rPr>
              <a:t>UserAgentDetail</a:t>
            </a:r>
            <a:r>
              <a:rPr lang="en-GB" dirty="0">
                <a:effectLst/>
              </a:rPr>
              <a:t> = </a:t>
            </a:r>
            <a:r>
              <a:rPr lang="en-GB" dirty="0" err="1">
                <a:effectLst/>
              </a:rPr>
              <a:t>todynamic</a:t>
            </a:r>
            <a:r>
              <a:rPr lang="en-GB" dirty="0">
                <a:effectLst/>
              </a:rPr>
              <a:t>(</a:t>
            </a:r>
            <a:r>
              <a:rPr lang="en-GB" dirty="0" err="1">
                <a:effectLst/>
              </a:rPr>
              <a:t>parse_user_agent</a:t>
            </a:r>
            <a:r>
              <a:rPr lang="en-GB" dirty="0">
                <a:effectLst/>
              </a:rPr>
              <a:t>(</a:t>
            </a:r>
            <a:r>
              <a:rPr lang="en-GB" dirty="0" err="1">
                <a:effectLst/>
              </a:rPr>
              <a:t>UserAgent</a:t>
            </a:r>
            <a:r>
              <a:rPr lang="en-GB" dirty="0">
                <a:effectLst/>
              </a:rPr>
              <a:t>, "browser"))</a:t>
            </a:r>
            <a:br>
              <a:rPr lang="en-GB" dirty="0"/>
            </a:br>
            <a:r>
              <a:rPr lang="en-GB" dirty="0">
                <a:effectLst/>
              </a:rPr>
              <a:t>| extend </a:t>
            </a:r>
            <a:r>
              <a:rPr lang="en-GB" dirty="0" err="1">
                <a:effectLst/>
              </a:rPr>
              <a:t>UserAgentFamily</a:t>
            </a:r>
            <a:r>
              <a:rPr lang="en-GB" dirty="0">
                <a:effectLst/>
              </a:rPr>
              <a:t> = </a:t>
            </a:r>
            <a:r>
              <a:rPr lang="en-GB" dirty="0" err="1">
                <a:effectLst/>
              </a:rPr>
              <a:t>tostring</a:t>
            </a:r>
            <a:r>
              <a:rPr lang="en-GB" dirty="0">
                <a:effectLst/>
              </a:rPr>
              <a:t>(</a:t>
            </a:r>
            <a:r>
              <a:rPr lang="en-GB" dirty="0" err="1">
                <a:effectLst/>
              </a:rPr>
              <a:t>parse_json</a:t>
            </a:r>
            <a:r>
              <a:rPr lang="en-GB" dirty="0">
                <a:effectLst/>
              </a:rPr>
              <a:t>(</a:t>
            </a:r>
            <a:r>
              <a:rPr lang="en-GB" dirty="0" err="1">
                <a:effectLst/>
              </a:rPr>
              <a:t>tostring</a:t>
            </a:r>
            <a:r>
              <a:rPr lang="en-GB" dirty="0">
                <a:effectLst/>
              </a:rPr>
              <a:t>(</a:t>
            </a:r>
            <a:r>
              <a:rPr lang="en-GB" dirty="0" err="1">
                <a:effectLst/>
              </a:rPr>
              <a:t>UserAgentDetail.Browser</a:t>
            </a:r>
            <a:r>
              <a:rPr lang="en-GB" dirty="0">
                <a:effectLst/>
              </a:rPr>
              <a:t>)).Family)</a:t>
            </a:r>
            <a:br>
              <a:rPr lang="en-GB" dirty="0"/>
            </a:br>
            <a:r>
              <a:rPr lang="en-GB" dirty="0">
                <a:effectLst/>
              </a:rPr>
              <a:t>| extend </a:t>
            </a:r>
            <a:r>
              <a:rPr lang="en-GB" dirty="0" err="1">
                <a:effectLst/>
              </a:rPr>
              <a:t>UserAgentMajorVersion</a:t>
            </a:r>
            <a:r>
              <a:rPr lang="en-GB" dirty="0">
                <a:effectLst/>
              </a:rPr>
              <a:t> = </a:t>
            </a:r>
            <a:r>
              <a:rPr lang="en-GB" dirty="0" err="1">
                <a:effectLst/>
              </a:rPr>
              <a:t>toint</a:t>
            </a:r>
            <a:r>
              <a:rPr lang="en-GB" dirty="0">
                <a:effectLst/>
              </a:rPr>
              <a:t>(</a:t>
            </a:r>
            <a:r>
              <a:rPr lang="en-GB" dirty="0" err="1">
                <a:effectLst/>
              </a:rPr>
              <a:t>parse_json</a:t>
            </a:r>
            <a:r>
              <a:rPr lang="en-GB" dirty="0">
                <a:effectLst/>
              </a:rPr>
              <a:t>(</a:t>
            </a:r>
            <a:r>
              <a:rPr lang="en-GB" dirty="0" err="1">
                <a:effectLst/>
              </a:rPr>
              <a:t>tostring</a:t>
            </a:r>
            <a:r>
              <a:rPr lang="en-GB" dirty="0">
                <a:effectLst/>
              </a:rPr>
              <a:t>(</a:t>
            </a:r>
            <a:r>
              <a:rPr lang="en-GB" dirty="0" err="1">
                <a:effectLst/>
              </a:rPr>
              <a:t>UserAgentDetail.Browser</a:t>
            </a:r>
            <a:r>
              <a:rPr lang="en-GB" dirty="0">
                <a:effectLst/>
              </a:rPr>
              <a:t>)).</a:t>
            </a:r>
            <a:r>
              <a:rPr lang="en-GB" dirty="0" err="1">
                <a:effectLst/>
              </a:rPr>
              <a:t>MajorVersion</a:t>
            </a:r>
            <a:r>
              <a:rPr lang="en-GB" dirty="0">
                <a:effectLst/>
              </a:rPr>
              <a:t>)</a:t>
            </a:r>
            <a:br>
              <a:rPr lang="en-GB" dirty="0"/>
            </a:br>
            <a:r>
              <a:rPr lang="en-GB" dirty="0">
                <a:effectLst/>
              </a:rPr>
              <a:t>| extend </a:t>
            </a:r>
            <a:r>
              <a:rPr lang="en-GB" dirty="0" err="1">
                <a:effectLst/>
              </a:rPr>
              <a:t>UserAgentMinorVersion</a:t>
            </a:r>
            <a:r>
              <a:rPr lang="en-GB" dirty="0">
                <a:effectLst/>
              </a:rPr>
              <a:t> = </a:t>
            </a:r>
            <a:r>
              <a:rPr lang="en-GB" dirty="0" err="1">
                <a:effectLst/>
              </a:rPr>
              <a:t>toint</a:t>
            </a:r>
            <a:r>
              <a:rPr lang="en-GB" dirty="0">
                <a:effectLst/>
              </a:rPr>
              <a:t>(</a:t>
            </a:r>
            <a:r>
              <a:rPr lang="en-GB" dirty="0" err="1">
                <a:effectLst/>
              </a:rPr>
              <a:t>parse_json</a:t>
            </a:r>
            <a:r>
              <a:rPr lang="en-GB" dirty="0">
                <a:effectLst/>
              </a:rPr>
              <a:t>(</a:t>
            </a:r>
            <a:r>
              <a:rPr lang="en-GB" dirty="0" err="1">
                <a:effectLst/>
              </a:rPr>
              <a:t>tostring</a:t>
            </a:r>
            <a:r>
              <a:rPr lang="en-GB" dirty="0">
                <a:effectLst/>
              </a:rPr>
              <a:t>(</a:t>
            </a:r>
            <a:r>
              <a:rPr lang="en-GB" dirty="0" err="1">
                <a:effectLst/>
              </a:rPr>
              <a:t>UserAgentDetail.Browser</a:t>
            </a:r>
            <a:r>
              <a:rPr lang="en-GB" dirty="0">
                <a:effectLst/>
              </a:rPr>
              <a:t>)).</a:t>
            </a:r>
            <a:r>
              <a:rPr lang="en-GB" dirty="0" err="1">
                <a:effectLst/>
              </a:rPr>
              <a:t>MinorVersion</a:t>
            </a:r>
            <a:r>
              <a:rPr lang="en-GB" dirty="0">
                <a:effectLst/>
              </a:rPr>
              <a:t>)</a:t>
            </a:r>
            <a:br>
              <a:rPr lang="en-GB" dirty="0"/>
            </a:br>
            <a:r>
              <a:rPr lang="en-GB" dirty="0">
                <a:effectLst/>
              </a:rPr>
              <a:t>| where </a:t>
            </a:r>
            <a:r>
              <a:rPr lang="en-GB" dirty="0" err="1">
                <a:effectLst/>
              </a:rPr>
              <a:t>isnotempty</a:t>
            </a:r>
            <a:r>
              <a:rPr lang="en-GB" dirty="0">
                <a:effectLst/>
              </a:rPr>
              <a:t>(</a:t>
            </a:r>
            <a:r>
              <a:rPr lang="en-GB" dirty="0" err="1">
                <a:effectLst/>
              </a:rPr>
              <a:t>UserAgentMajorVersion</a:t>
            </a:r>
            <a:r>
              <a:rPr lang="en-GB" dirty="0">
                <a:effectLst/>
              </a:rPr>
              <a:t>)</a:t>
            </a:r>
            <a:br>
              <a:rPr lang="en-GB" dirty="0"/>
            </a:br>
            <a:r>
              <a:rPr lang="en-GB" dirty="0">
                <a:effectLst/>
              </a:rPr>
              <a:t>| extend </a:t>
            </a:r>
            <a:r>
              <a:rPr lang="en-GB" dirty="0" err="1">
                <a:effectLst/>
              </a:rPr>
              <a:t>UserAgentMinorVersion</a:t>
            </a:r>
            <a:r>
              <a:rPr lang="en-GB" dirty="0">
                <a:effectLst/>
              </a:rPr>
              <a:t> == </a:t>
            </a:r>
            <a:r>
              <a:rPr lang="en-GB" dirty="0" err="1">
                <a:effectLst/>
              </a:rPr>
              <a:t>iff</a:t>
            </a:r>
            <a:r>
              <a:rPr lang="en-GB" dirty="0">
                <a:effectLst/>
              </a:rPr>
              <a:t>(</a:t>
            </a:r>
            <a:r>
              <a:rPr lang="en-GB" dirty="0" err="1">
                <a:effectLst/>
              </a:rPr>
              <a:t>isempty</a:t>
            </a:r>
            <a:r>
              <a:rPr lang="en-GB" dirty="0">
                <a:effectLst/>
              </a:rPr>
              <a:t>(</a:t>
            </a:r>
            <a:r>
              <a:rPr lang="en-GB" dirty="0" err="1">
                <a:effectLst/>
              </a:rPr>
              <a:t>UserAgentMinorVersion</a:t>
            </a:r>
            <a:r>
              <a:rPr lang="en-GB" dirty="0">
                <a:effectLst/>
              </a:rPr>
              <a:t>),0,UserAgentMinorVersion)</a:t>
            </a:r>
            <a:br>
              <a:rPr lang="en-GB" dirty="0"/>
            </a:br>
            <a:r>
              <a:rPr lang="en-GB" dirty="0">
                <a:effectLst/>
              </a:rPr>
              <a:t>| summarize Count=count() by </a:t>
            </a:r>
            <a:r>
              <a:rPr lang="en-GB" dirty="0" err="1">
                <a:effectLst/>
              </a:rPr>
              <a:t>UserAgentFamily</a:t>
            </a:r>
            <a:r>
              <a:rPr lang="en-GB" dirty="0">
                <a:effectLst/>
              </a:rPr>
              <a:t>, </a:t>
            </a:r>
            <a:r>
              <a:rPr lang="en-GB" dirty="0" err="1">
                <a:effectLst/>
              </a:rPr>
              <a:t>UserAgentMajorVersion</a:t>
            </a:r>
            <a:r>
              <a:rPr lang="en-GB" dirty="0">
                <a:effectLst/>
              </a:rPr>
              <a:t>, </a:t>
            </a:r>
            <a:r>
              <a:rPr lang="en-GB" dirty="0" err="1">
                <a:effectLst/>
              </a:rPr>
              <a:t>UserAgentMinorVersion</a:t>
            </a:r>
            <a:r>
              <a:rPr lang="en-GB" dirty="0">
                <a:effectLst/>
              </a:rPr>
              <a:t>, OS</a:t>
            </a:r>
            <a:br>
              <a:rPr lang="en-GB" dirty="0"/>
            </a:br>
            <a:r>
              <a:rPr lang="en-GB" dirty="0">
                <a:effectLst/>
              </a:rPr>
              <a:t>| sort by Count</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15</a:t>
            </a:fld>
            <a:endParaRPr lang="en-GB"/>
          </a:p>
        </p:txBody>
      </p:sp>
    </p:spTree>
    <p:extLst>
      <p:ext uri="{BB962C8B-B14F-4D97-AF65-F5344CB8AC3E}">
        <p14:creationId xmlns:p14="http://schemas.microsoft.com/office/powerpoint/2010/main" val="4053528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Request desktop site – fun one to walk past MAM for a mobile phone</a:t>
            </a:r>
          </a:p>
          <a:p>
            <a:endParaRPr lang="en-GB" dirty="0"/>
          </a:p>
          <a:p>
            <a:r>
              <a:rPr lang="en-GB" dirty="0"/>
              <a:t>Spoof user agent in edge using Device emulations (f12 to open dev tools)</a:t>
            </a:r>
          </a:p>
          <a:p>
            <a:endParaRPr lang="en-GB" dirty="0"/>
          </a:p>
          <a:p>
            <a:r>
              <a:rPr lang="en-GB" dirty="0"/>
              <a:t>Use Any Device + exclude vs Include Devices</a:t>
            </a:r>
          </a:p>
        </p:txBody>
      </p:sp>
      <p:sp>
        <p:nvSpPr>
          <p:cNvPr id="4" name="Slide Number Placeholder 3"/>
          <p:cNvSpPr>
            <a:spLocks noGrp="1"/>
          </p:cNvSpPr>
          <p:nvPr>
            <p:ph type="sldNum" sz="quarter" idx="5"/>
          </p:nvPr>
        </p:nvSpPr>
        <p:spPr/>
        <p:txBody>
          <a:bodyPr/>
          <a:lstStyle/>
          <a:p>
            <a:fld id="{8B1E0025-E963-4557-9752-FFBDB1664E42}" type="slidenum">
              <a:rPr lang="en-GB" smtClean="0"/>
              <a:t>16</a:t>
            </a:fld>
            <a:endParaRPr lang="en-GB"/>
          </a:p>
        </p:txBody>
      </p:sp>
    </p:spTree>
    <p:extLst>
      <p:ext uri="{BB962C8B-B14F-4D97-AF65-F5344CB8AC3E}">
        <p14:creationId xmlns:p14="http://schemas.microsoft.com/office/powerpoint/2010/main" val="2249642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6E6E6"/>
                </a:solidFill>
                <a:effectLst/>
                <a:highlight>
                  <a:srgbClr val="171717"/>
                </a:highlight>
                <a:latin typeface="Segoe UI" panose="020B0502040204020203" pitchFamily="34" charset="0"/>
              </a:rPr>
              <a:t>preview supports the following configurations for access to resources with Token Protection Conditional Access policies applied:</a:t>
            </a:r>
          </a:p>
          <a:p>
            <a:pPr algn="l">
              <a:buFont typeface="Arial" panose="020B0604020202020204" pitchFamily="34" charset="0"/>
              <a:buChar char="•"/>
            </a:pPr>
            <a:r>
              <a:rPr lang="en-GB" b="0" i="0" dirty="0">
                <a:solidFill>
                  <a:srgbClr val="E6E6E6"/>
                </a:solidFill>
                <a:effectLst/>
                <a:highlight>
                  <a:srgbClr val="171717"/>
                </a:highlight>
                <a:latin typeface="Segoe UI" panose="020B0502040204020203" pitchFamily="34" charset="0"/>
              </a:rPr>
              <a:t>Windows 10 or newer devices that are Microsoft Entra joined, Microsoft Entra hybrid joined, or Microsoft Entra registered.</a:t>
            </a:r>
          </a:p>
          <a:p>
            <a:pPr algn="l">
              <a:buFont typeface="Arial" panose="020B0604020202020204" pitchFamily="34" charset="0"/>
              <a:buChar char="•"/>
            </a:pPr>
            <a:r>
              <a:rPr lang="en-GB" b="0" i="0" dirty="0">
                <a:solidFill>
                  <a:srgbClr val="E6E6E6"/>
                </a:solidFill>
                <a:effectLst/>
                <a:highlight>
                  <a:srgbClr val="171717"/>
                </a:highlight>
                <a:latin typeface="Segoe UI" panose="020B0502040204020203" pitchFamily="34" charset="0"/>
              </a:rPr>
              <a:t>OneDrive sync client version 22.217 or later</a:t>
            </a:r>
          </a:p>
          <a:p>
            <a:pPr algn="l">
              <a:buFont typeface="Arial" panose="020B0604020202020204" pitchFamily="34" charset="0"/>
              <a:buChar char="•"/>
            </a:pPr>
            <a:r>
              <a:rPr lang="en-GB" b="0" i="0" dirty="0">
                <a:solidFill>
                  <a:srgbClr val="E6E6E6"/>
                </a:solidFill>
                <a:effectLst/>
                <a:highlight>
                  <a:srgbClr val="171717"/>
                </a:highlight>
                <a:latin typeface="Segoe UI" panose="020B0502040204020203" pitchFamily="34" charset="0"/>
              </a:rPr>
              <a:t>Teams native client version 1.6.00.1331 or later</a:t>
            </a:r>
          </a:p>
          <a:p>
            <a:pPr algn="l">
              <a:buFont typeface="Arial" panose="020B0604020202020204" pitchFamily="34" charset="0"/>
              <a:buChar char="•"/>
            </a:pPr>
            <a:r>
              <a:rPr lang="en-GB" b="0" i="0" dirty="0">
                <a:solidFill>
                  <a:srgbClr val="E6E6E6"/>
                </a:solidFill>
                <a:effectLst/>
                <a:highlight>
                  <a:srgbClr val="171717"/>
                </a:highlight>
                <a:latin typeface="Segoe UI" panose="020B0502040204020203" pitchFamily="34" charset="0"/>
              </a:rPr>
              <a:t>Power BI desktop version 2.117.841.0 (May 2023) or later</a:t>
            </a:r>
          </a:p>
          <a:p>
            <a:pPr algn="l">
              <a:buFont typeface="Arial" panose="020B0604020202020204" pitchFamily="34" charset="0"/>
              <a:buChar char="•"/>
            </a:pPr>
            <a:r>
              <a:rPr lang="en-GB" b="0" i="0" dirty="0">
                <a:solidFill>
                  <a:srgbClr val="E6E6E6"/>
                </a:solidFill>
                <a:effectLst/>
                <a:highlight>
                  <a:srgbClr val="171717"/>
                </a:highlight>
                <a:latin typeface="Segoe UI" panose="020B0502040204020203" pitchFamily="34" charset="0"/>
              </a:rPr>
              <a:t>Visual Studio 2022 or later when using the 'Windows authentication broker' Sign-in option</a:t>
            </a:r>
          </a:p>
          <a:p>
            <a:pPr algn="l">
              <a:buFont typeface="Arial" panose="020B0604020202020204" pitchFamily="34" charset="0"/>
              <a:buChar char="•"/>
            </a:pPr>
            <a:r>
              <a:rPr lang="en-GB" b="0" i="0" dirty="0">
                <a:solidFill>
                  <a:srgbClr val="E6E6E6"/>
                </a:solidFill>
                <a:effectLst/>
                <a:highlight>
                  <a:srgbClr val="171717"/>
                </a:highlight>
                <a:latin typeface="Segoe UI" panose="020B0502040204020203" pitchFamily="34" charset="0"/>
              </a:rPr>
              <a:t>Office Perpetual clients aren't supported</a:t>
            </a:r>
          </a:p>
          <a:p>
            <a:endParaRPr lang="en-GB" dirty="0"/>
          </a:p>
          <a:p>
            <a:endParaRPr lang="en-GB" b="0" i="0" dirty="0">
              <a:solidFill>
                <a:srgbClr val="E6E6E6"/>
              </a:solidFill>
              <a:effectLst/>
              <a:highlight>
                <a:srgbClr val="171717"/>
              </a:highlight>
              <a:latin typeface="Segoe UI" panose="020B0502040204020203" pitchFamily="34" charset="0"/>
            </a:endParaRPr>
          </a:p>
          <a:p>
            <a:endParaRPr lang="en-GB" b="0" i="0" dirty="0">
              <a:solidFill>
                <a:srgbClr val="E6E6E6"/>
              </a:solidFill>
              <a:effectLst/>
              <a:highlight>
                <a:srgbClr val="171717"/>
              </a:highlight>
              <a:latin typeface="Segoe UI" panose="020B0502040204020203" pitchFamily="34" charset="0"/>
            </a:endParaRPr>
          </a:p>
          <a:p>
            <a:r>
              <a:rPr lang="en-GB" b="0" i="0" dirty="0">
                <a:solidFill>
                  <a:srgbClr val="E6E6E6"/>
                </a:solidFill>
                <a:effectLst/>
                <a:highlight>
                  <a:srgbClr val="171717"/>
                </a:highlight>
                <a:latin typeface="Segoe UI" panose="020B0502040204020203" pitchFamily="34" charset="0"/>
              </a:rPr>
              <a:t>In theory if you scoped to All Cloud apps and all device platforms then yes token protection would work as it comes with the fact the device is joined to entra</a:t>
            </a:r>
          </a:p>
          <a:p>
            <a:endParaRPr lang="en-GB" b="0" i="0" dirty="0">
              <a:solidFill>
                <a:srgbClr val="E6E6E6"/>
              </a:solidFill>
              <a:effectLst/>
              <a:highlight>
                <a:srgbClr val="171717"/>
              </a:highlight>
              <a:latin typeface="Segoe UI" panose="020B0502040204020203" pitchFamily="34" charset="0"/>
            </a:endParaRPr>
          </a:p>
          <a:p>
            <a:endParaRPr lang="en-GB" b="0" i="0" dirty="0">
              <a:solidFill>
                <a:srgbClr val="E6E6E6"/>
              </a:solidFill>
              <a:effectLst/>
              <a:highlight>
                <a:srgbClr val="171717"/>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E6E6E6"/>
                </a:solidFill>
                <a:effectLst/>
                <a:highlight>
                  <a:srgbClr val="171717"/>
                </a:highlight>
                <a:latin typeface="Segoe UI" panose="020B0502040204020203" pitchFamily="34" charset="0"/>
              </a:rPr>
              <a:t>Microsoft Entra WAM plugin:</a:t>
            </a:r>
            <a:r>
              <a:rPr lang="en-GB" b="0" i="0" dirty="0">
                <a:solidFill>
                  <a:srgbClr val="E6E6E6"/>
                </a:solidFill>
                <a:effectLst/>
                <a:highlight>
                  <a:srgbClr val="171717"/>
                </a:highlight>
                <a:latin typeface="Segoe UI" panose="020B0502040204020203" pitchFamily="34" charset="0"/>
              </a:rPr>
              <a:t> When users try to access applications, the Microsoft Entra WAM plugin uses the PRT to enable SSO on Windows 10 or newer. Microsoft Entra WAM plugin uses the PRT to request refresh and access tokens for applications that rely on WAM for token requests. It also enables SSO on browsers by injecting the PRT into browser requests. Browser SSO in Windows 10 or newer is supported on Microsoft Edge (natively), Chrome (via the </a:t>
            </a:r>
            <a:r>
              <a:rPr lang="en-GB" b="0" i="0" u="none" strike="noStrike" dirty="0">
                <a:effectLst/>
                <a:highlight>
                  <a:srgbClr val="171717"/>
                </a:highlight>
                <a:latin typeface="Segoe UI" panose="020B0502040204020203" pitchFamily="34" charset="0"/>
                <a:hlinkClick r:id="rId3"/>
              </a:rPr>
              <a:t>Windows 10 Accounts</a:t>
            </a:r>
            <a:r>
              <a:rPr lang="en-GB" b="0" i="0" dirty="0">
                <a:solidFill>
                  <a:srgbClr val="E6E6E6"/>
                </a:solidFill>
                <a:effectLst/>
                <a:highlight>
                  <a:srgbClr val="171717"/>
                </a:highlight>
                <a:latin typeface="Segoe UI" panose="020B0502040204020203" pitchFamily="34" charset="0"/>
              </a:rPr>
              <a:t> or Mozilla Firefox v91+ (Firefox </a:t>
            </a:r>
            <a:r>
              <a:rPr lang="en-GB" b="0" i="0" u="none" strike="noStrike" dirty="0">
                <a:effectLst/>
                <a:highlight>
                  <a:srgbClr val="171717"/>
                </a:highlight>
                <a:latin typeface="Segoe UI" panose="020B0502040204020203" pitchFamily="34" charset="0"/>
                <a:hlinkClick r:id="rId4"/>
              </a:rPr>
              <a:t>Windows SSO setting</a:t>
            </a:r>
            <a:r>
              <a:rPr lang="en-GB" b="0" i="0" dirty="0">
                <a:solidFill>
                  <a:srgbClr val="E6E6E6"/>
                </a:solidFill>
                <a:effectLst/>
                <a:highlight>
                  <a:srgbClr val="171717"/>
                </a:highlight>
                <a:latin typeface="Segoe UI" panose="020B0502040204020203" pitchFamily="34" charset="0"/>
              </a:rPr>
              <a:t>)</a:t>
            </a:r>
          </a:p>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17</a:t>
            </a:fld>
            <a:endParaRPr lang="en-GB"/>
          </a:p>
        </p:txBody>
      </p:sp>
    </p:spTree>
    <p:extLst>
      <p:ext uri="{BB962C8B-B14F-4D97-AF65-F5344CB8AC3E}">
        <p14:creationId xmlns:p14="http://schemas.microsoft.com/office/powerpoint/2010/main" val="2385862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CAE not supported at ARM/azure management level</a:t>
            </a:r>
          </a:p>
          <a:p>
            <a:endParaRPr lang="en-GB" dirty="0"/>
          </a:p>
          <a:p>
            <a:r>
              <a:rPr lang="en-GB" dirty="0"/>
              <a:t>https://openid.net/specs/openid-sse-framework-1_0-01.html</a:t>
            </a:r>
          </a:p>
          <a:p>
            <a:endParaRPr lang="en-GB" dirty="0"/>
          </a:p>
          <a:p>
            <a:r>
              <a:rPr lang="en-GB" dirty="0"/>
              <a:t>https://cloudbrothers.info/en/continuous-access-evaluation/</a:t>
            </a:r>
          </a:p>
        </p:txBody>
      </p:sp>
      <p:sp>
        <p:nvSpPr>
          <p:cNvPr id="4" name="Slide Number Placeholder 3"/>
          <p:cNvSpPr>
            <a:spLocks noGrp="1"/>
          </p:cNvSpPr>
          <p:nvPr>
            <p:ph type="sldNum" sz="quarter" idx="5"/>
          </p:nvPr>
        </p:nvSpPr>
        <p:spPr/>
        <p:txBody>
          <a:bodyPr/>
          <a:lstStyle/>
          <a:p>
            <a:fld id="{8B1E0025-E963-4557-9752-FFBDB1664E42}" type="slidenum">
              <a:rPr lang="en-GB" smtClean="0"/>
              <a:t>18</a:t>
            </a:fld>
            <a:endParaRPr lang="en-GB"/>
          </a:p>
        </p:txBody>
      </p:sp>
    </p:spTree>
    <p:extLst>
      <p:ext uri="{BB962C8B-B14F-4D97-AF65-F5344CB8AC3E}">
        <p14:creationId xmlns:p14="http://schemas.microsoft.com/office/powerpoint/2010/main" val="178294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Make sure you have the agent for on-premise enforcement</a:t>
            </a:r>
          </a:p>
          <a:p>
            <a:endParaRPr lang="en-GB" dirty="0"/>
          </a:p>
          <a:p>
            <a:r>
              <a:rPr lang="en-GB" dirty="0"/>
              <a:t>Free API:</a:t>
            </a:r>
          </a:p>
          <a:p>
            <a:r>
              <a:rPr lang="en-GB" dirty="0"/>
              <a:t>https://cavalier.hudsonrock.com/api/json/v2/osint-tools/search-by-email?email=neroangelo636@gmail.com</a:t>
            </a:r>
          </a:p>
        </p:txBody>
      </p:sp>
      <p:sp>
        <p:nvSpPr>
          <p:cNvPr id="4" name="Slide Number Placeholder 3"/>
          <p:cNvSpPr>
            <a:spLocks noGrp="1"/>
          </p:cNvSpPr>
          <p:nvPr>
            <p:ph type="sldNum" sz="quarter" idx="5"/>
          </p:nvPr>
        </p:nvSpPr>
        <p:spPr/>
        <p:txBody>
          <a:bodyPr/>
          <a:lstStyle/>
          <a:p>
            <a:fld id="{8B1E0025-E963-4557-9752-FFBDB1664E42}" type="slidenum">
              <a:rPr lang="en-GB" smtClean="0"/>
              <a:t>19</a:t>
            </a:fld>
            <a:endParaRPr lang="en-GB"/>
          </a:p>
        </p:txBody>
      </p:sp>
    </p:spTree>
    <p:extLst>
      <p:ext uri="{BB962C8B-B14F-4D97-AF65-F5344CB8AC3E}">
        <p14:creationId xmlns:p14="http://schemas.microsoft.com/office/powerpoint/2010/main" val="2312184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20</a:t>
            </a:fld>
            <a:endParaRPr lang="en-GB"/>
          </a:p>
        </p:txBody>
      </p:sp>
    </p:spTree>
    <p:extLst>
      <p:ext uri="{BB962C8B-B14F-4D97-AF65-F5344CB8AC3E}">
        <p14:creationId xmlns:p14="http://schemas.microsoft.com/office/powerpoint/2010/main" val="1099408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highlight>
                  <a:srgbClr val="1B1F23"/>
                </a:highlight>
                <a:latin typeface="-apple-system"/>
              </a:rPr>
              <a:t>A dead giveaway you are dealing with an </a:t>
            </a:r>
            <a:r>
              <a:rPr lang="en-GB" b="0" i="0" dirty="0" err="1">
                <a:effectLst/>
                <a:highlight>
                  <a:srgbClr val="1B1F23"/>
                </a:highlight>
                <a:latin typeface="-apple-system"/>
              </a:rPr>
              <a:t>AiTM</a:t>
            </a:r>
            <a:r>
              <a:rPr lang="en-GB" b="0" i="0" dirty="0">
                <a:effectLst/>
                <a:highlight>
                  <a:srgbClr val="1B1F23"/>
                </a:highlight>
                <a:latin typeface="-apple-system"/>
              </a:rPr>
              <a:t> rather than generic phish before even entering password is the Sign-in experience so I pulled an image of the internet to use as my default sign-in. As I'm using a fresh tenant there is a very slim chance an attacker has this cached for my particular tenant. This also implies </a:t>
            </a:r>
            <a:r>
              <a:rPr lang="en-GB" b="0" i="0" dirty="0" err="1">
                <a:effectLst/>
                <a:highlight>
                  <a:srgbClr val="1B1F23"/>
                </a:highlight>
                <a:latin typeface="-apple-system"/>
              </a:rPr>
              <a:t>AiTM</a:t>
            </a:r>
            <a:r>
              <a:rPr lang="en-GB" b="0" i="0" dirty="0">
                <a:effectLst/>
                <a:highlight>
                  <a:srgbClr val="1B1F23"/>
                </a:highlight>
                <a:latin typeface="-apple-system"/>
              </a:rPr>
              <a:t> rather than targeted attack against my tenant.</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21</a:t>
            </a:fld>
            <a:endParaRPr lang="en-GB"/>
          </a:p>
        </p:txBody>
      </p:sp>
    </p:spTree>
    <p:extLst>
      <p:ext uri="{BB962C8B-B14F-4D97-AF65-F5344CB8AC3E}">
        <p14:creationId xmlns:p14="http://schemas.microsoft.com/office/powerpoint/2010/main" val="183440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Users cant be trusted to set secure passwords </a:t>
            </a:r>
          </a:p>
          <a:p>
            <a:pPr marL="228600" indent="-228600">
              <a:buAutoNum type="arabicParenR"/>
            </a:pPr>
            <a:endParaRPr lang="en-GB" dirty="0"/>
          </a:p>
          <a:p>
            <a:pPr marL="0" indent="0">
              <a:buNone/>
            </a:pPr>
            <a:r>
              <a:rPr lang="en-GB" dirty="0"/>
              <a:t>Rouge Carrier, SMS sim swap, SMS encrypted</a:t>
            </a:r>
          </a:p>
        </p:txBody>
      </p:sp>
      <p:sp>
        <p:nvSpPr>
          <p:cNvPr id="4" name="Slide Number Placeholder 3"/>
          <p:cNvSpPr>
            <a:spLocks noGrp="1"/>
          </p:cNvSpPr>
          <p:nvPr>
            <p:ph type="sldNum" sz="quarter" idx="5"/>
          </p:nvPr>
        </p:nvSpPr>
        <p:spPr/>
        <p:txBody>
          <a:bodyPr/>
          <a:lstStyle/>
          <a:p>
            <a:fld id="{8B1E0025-E963-4557-9752-FFBDB1664E42}" type="slidenum">
              <a:rPr lang="en-GB" smtClean="0"/>
              <a:t>2</a:t>
            </a:fld>
            <a:endParaRPr lang="en-GB"/>
          </a:p>
        </p:txBody>
      </p:sp>
    </p:spTree>
    <p:extLst>
      <p:ext uri="{BB962C8B-B14F-4D97-AF65-F5344CB8AC3E}">
        <p14:creationId xmlns:p14="http://schemas.microsoft.com/office/powerpoint/2010/main" val="2038588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FF0000"/>
                </a:solidFill>
              </a:rPr>
              <a:t>Not just limited to pictures attacker can inject </a:t>
            </a:r>
            <a:r>
              <a:rPr lang="en-GB" sz="1200" dirty="0" err="1">
                <a:solidFill>
                  <a:srgbClr val="FF0000"/>
                </a:solidFill>
              </a:rPr>
              <a:t>javascript</a:t>
            </a:r>
            <a:r>
              <a:rPr lang="en-GB" sz="1200" dirty="0">
                <a:solidFill>
                  <a:srgbClr val="FF0000"/>
                </a:solidFill>
              </a:rPr>
              <a:t> too -&gt; useful for prefilling email address to make phishing page more convincing (using encoded </a:t>
            </a:r>
            <a:r>
              <a:rPr lang="en-GB" sz="1200" dirty="0" err="1">
                <a:solidFill>
                  <a:srgbClr val="FF0000"/>
                </a:solidFill>
              </a:rPr>
              <a:t>url</a:t>
            </a:r>
            <a:r>
              <a:rPr lang="en-GB" sz="1200" dirty="0">
                <a:solidFill>
                  <a:srgbClr val="FF0000"/>
                </a:solidFill>
              </a:rPr>
              <a:t> param)</a:t>
            </a:r>
          </a:p>
          <a:p>
            <a:endParaRPr lang="en-GB" dirty="0"/>
          </a:p>
          <a:p>
            <a:r>
              <a:rPr lang="en-GB" dirty="0" err="1"/>
              <a:t>Javascript</a:t>
            </a:r>
            <a:r>
              <a:rPr lang="en-GB" dirty="0"/>
              <a:t> injection also useful for ticking boxes “keep me signed in” etc.</a:t>
            </a:r>
          </a:p>
        </p:txBody>
      </p:sp>
      <p:sp>
        <p:nvSpPr>
          <p:cNvPr id="4" name="Slide Number Placeholder 3"/>
          <p:cNvSpPr>
            <a:spLocks noGrp="1"/>
          </p:cNvSpPr>
          <p:nvPr>
            <p:ph type="sldNum" sz="quarter" idx="5"/>
          </p:nvPr>
        </p:nvSpPr>
        <p:spPr/>
        <p:txBody>
          <a:bodyPr/>
          <a:lstStyle/>
          <a:p>
            <a:fld id="{8B1E0025-E963-4557-9752-FFBDB1664E42}" type="slidenum">
              <a:rPr lang="en-GB" smtClean="0"/>
              <a:t>23</a:t>
            </a:fld>
            <a:endParaRPr lang="en-GB"/>
          </a:p>
        </p:txBody>
      </p:sp>
    </p:spTree>
    <p:extLst>
      <p:ext uri="{BB962C8B-B14F-4D97-AF65-F5344CB8AC3E}">
        <p14:creationId xmlns:p14="http://schemas.microsoft.com/office/powerpoint/2010/main" val="2238042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Never come across an aitm that doesn’t strip CSS</a:t>
            </a:r>
          </a:p>
        </p:txBody>
      </p:sp>
      <p:sp>
        <p:nvSpPr>
          <p:cNvPr id="4" name="Slide Number Placeholder 3"/>
          <p:cNvSpPr>
            <a:spLocks noGrp="1"/>
          </p:cNvSpPr>
          <p:nvPr>
            <p:ph type="sldNum" sz="quarter" idx="5"/>
          </p:nvPr>
        </p:nvSpPr>
        <p:spPr/>
        <p:txBody>
          <a:bodyPr/>
          <a:lstStyle/>
          <a:p>
            <a:fld id="{8B1E0025-E963-4557-9752-FFBDB1664E42}" type="slidenum">
              <a:rPr lang="en-GB" smtClean="0"/>
              <a:t>25</a:t>
            </a:fld>
            <a:endParaRPr lang="en-GB"/>
          </a:p>
        </p:txBody>
      </p:sp>
    </p:spTree>
    <p:extLst>
      <p:ext uri="{BB962C8B-B14F-4D97-AF65-F5344CB8AC3E}">
        <p14:creationId xmlns:p14="http://schemas.microsoft.com/office/powerpoint/2010/main" val="4006971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27</a:t>
            </a:fld>
            <a:endParaRPr lang="en-GB"/>
          </a:p>
        </p:txBody>
      </p:sp>
    </p:spTree>
    <p:extLst>
      <p:ext uri="{BB962C8B-B14F-4D97-AF65-F5344CB8AC3E}">
        <p14:creationId xmlns:p14="http://schemas.microsoft.com/office/powerpoint/2010/main" val="787794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Disabling WebRTC could limit </a:t>
            </a:r>
            <a:r>
              <a:rPr lang="en-GB" dirty="0" err="1"/>
              <a:t>Webstream</a:t>
            </a:r>
            <a:r>
              <a:rPr lang="en-GB" dirty="0"/>
              <a:t> technique though could have business impact as browser conferencing software would cease to work</a:t>
            </a:r>
          </a:p>
        </p:txBody>
      </p:sp>
      <p:sp>
        <p:nvSpPr>
          <p:cNvPr id="4" name="Slide Number Placeholder 3"/>
          <p:cNvSpPr>
            <a:spLocks noGrp="1"/>
          </p:cNvSpPr>
          <p:nvPr>
            <p:ph type="sldNum" sz="quarter" idx="5"/>
          </p:nvPr>
        </p:nvSpPr>
        <p:spPr/>
        <p:txBody>
          <a:bodyPr/>
          <a:lstStyle/>
          <a:p>
            <a:fld id="{8B1E0025-E963-4557-9752-FFBDB1664E42}" type="slidenum">
              <a:rPr lang="en-GB" smtClean="0"/>
              <a:t>28</a:t>
            </a:fld>
            <a:endParaRPr lang="en-GB"/>
          </a:p>
        </p:txBody>
      </p:sp>
    </p:spTree>
    <p:extLst>
      <p:ext uri="{BB962C8B-B14F-4D97-AF65-F5344CB8AC3E}">
        <p14:creationId xmlns:p14="http://schemas.microsoft.com/office/powerpoint/2010/main" val="698284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29</a:t>
            </a:fld>
            <a:endParaRPr lang="en-GB"/>
          </a:p>
        </p:txBody>
      </p:sp>
    </p:spTree>
    <p:extLst>
      <p:ext uri="{BB962C8B-B14F-4D97-AF65-F5344CB8AC3E}">
        <p14:creationId xmlns:p14="http://schemas.microsoft.com/office/powerpoint/2010/main" val="3966303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tooltip="https://www.w3.org/tr/webauthn/#dictdef-tokenbinding"/>
              </a:rPr>
              <a:t>https://www.w3.org/TR/webauthn/#dictdef-tokenbinding</a:t>
            </a:r>
            <a:endParaRPr lang="en-GB" dirty="0"/>
          </a:p>
          <a:p>
            <a:endParaRPr lang="en-GB" dirty="0"/>
          </a:p>
          <a:p>
            <a:r>
              <a:rPr lang="en-GB" dirty="0">
                <a:hlinkClick r:id="rId4"/>
              </a:rPr>
              <a:t>Security Analysis and Bypass User Authentication Bound to Device of Windows Hello in the Wild (wiley.com)</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31</a:t>
            </a:fld>
            <a:endParaRPr lang="en-GB"/>
          </a:p>
        </p:txBody>
      </p:sp>
    </p:spTree>
    <p:extLst>
      <p:ext uri="{BB962C8B-B14F-4D97-AF65-F5344CB8AC3E}">
        <p14:creationId xmlns:p14="http://schemas.microsoft.com/office/powerpoint/2010/main" val="1552981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have tried for a while to remove SMS method and migrate users to auth app, as mentioned before this is better as MFA prompts can be suppressed </a:t>
            </a:r>
          </a:p>
        </p:txBody>
      </p:sp>
      <p:sp>
        <p:nvSpPr>
          <p:cNvPr id="4" name="Slide Number Placeholder 3"/>
          <p:cNvSpPr>
            <a:spLocks noGrp="1"/>
          </p:cNvSpPr>
          <p:nvPr>
            <p:ph type="sldNum" sz="quarter" idx="5"/>
          </p:nvPr>
        </p:nvSpPr>
        <p:spPr/>
        <p:txBody>
          <a:bodyPr/>
          <a:lstStyle/>
          <a:p>
            <a:fld id="{8B1E0025-E963-4557-9752-FFBDB1664E42}" type="slidenum">
              <a:rPr lang="en-GB" smtClean="0"/>
              <a:t>32</a:t>
            </a:fld>
            <a:endParaRPr lang="en-GB"/>
          </a:p>
        </p:txBody>
      </p:sp>
    </p:spTree>
    <p:extLst>
      <p:ext uri="{BB962C8B-B14F-4D97-AF65-F5344CB8AC3E}">
        <p14:creationId xmlns:p14="http://schemas.microsoft.com/office/powerpoint/2010/main" val="211666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Unsure of what causes this behaviour</a:t>
            </a:r>
          </a:p>
        </p:txBody>
      </p:sp>
      <p:sp>
        <p:nvSpPr>
          <p:cNvPr id="4" name="Slide Number Placeholder 3"/>
          <p:cNvSpPr>
            <a:spLocks noGrp="1"/>
          </p:cNvSpPr>
          <p:nvPr>
            <p:ph type="sldNum" sz="quarter" idx="5"/>
          </p:nvPr>
        </p:nvSpPr>
        <p:spPr/>
        <p:txBody>
          <a:bodyPr/>
          <a:lstStyle/>
          <a:p>
            <a:fld id="{8B1E0025-E963-4557-9752-FFBDB1664E42}" type="slidenum">
              <a:rPr lang="en-GB" smtClean="0"/>
              <a:t>33</a:t>
            </a:fld>
            <a:endParaRPr lang="en-GB"/>
          </a:p>
        </p:txBody>
      </p:sp>
    </p:spTree>
    <p:extLst>
      <p:ext uri="{BB962C8B-B14F-4D97-AF65-F5344CB8AC3E}">
        <p14:creationId xmlns:p14="http://schemas.microsoft.com/office/powerpoint/2010/main" val="3488726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a:t>
            </a:r>
            <a:r>
              <a:rPr lang="en-GB" dirty="0" err="1"/>
              <a:t>enroll</a:t>
            </a:r>
            <a:r>
              <a:rPr lang="en-GB" dirty="0"/>
              <a:t> your device into entra, 2 keys are bound to the TPM. (device/transport)</a:t>
            </a:r>
          </a:p>
          <a:p>
            <a:endParaRPr lang="en-GB" dirty="0"/>
          </a:p>
          <a:p>
            <a:r>
              <a:rPr lang="en-GB" dirty="0"/>
              <a:t>When your device issues a PRT request to Entra it is signed with the device key, Entra validates this with the public key it got at registration time. If the key pairs match then the device sending request is same one from registration time. The PRT is then issued and the Device ID claim is added to consequent tokens. </a:t>
            </a:r>
          </a:p>
          <a:p>
            <a:endParaRPr lang="en-GB" dirty="0"/>
          </a:p>
          <a:p>
            <a:r>
              <a:rPr lang="en-GB" dirty="0"/>
              <a:t>Entra also issues the session key which is encrypted with the transport key and serves as proof of possession as its required for signing token requests or PRT Renewal. The session key is TPM bound also. Somewhat simplified explanation, in reality there are more steps.</a:t>
            </a:r>
          </a:p>
          <a:p>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Token Protection -&gt; basically enforces that the incoming token type must be a PRT, by default entra uses PRT first if it can. This is free protection from classical token theft just by joining or registering to entra because even if the token is stolen its useless without the session key.</a:t>
            </a:r>
            <a:r>
              <a:rPr lang="en-GB" b="0" i="0" dirty="0">
                <a:solidFill>
                  <a:srgbClr val="E6E6E6"/>
                </a:solidFill>
                <a:effectLst/>
                <a:highlight>
                  <a:srgbClr val="171717"/>
                </a:highlight>
                <a:latin typeface="Segoe UI" panose="020B0502040204020203" pitchFamily="34" charset="0"/>
              </a:rPr>
              <a:t> Entra invalidates any requests from the device that aren't signed by the corresponding session key.</a:t>
            </a:r>
            <a:endParaRPr lang="en-GB" dirty="0"/>
          </a:p>
          <a:p>
            <a:endParaRPr lang="en-GB" dirty="0"/>
          </a:p>
          <a:p>
            <a:r>
              <a:rPr lang="en-GB" dirty="0"/>
              <a:t>Session key rolls every 30 days</a:t>
            </a:r>
          </a:p>
          <a:p>
            <a:endParaRPr lang="en-GB" dirty="0"/>
          </a:p>
          <a:p>
            <a:r>
              <a:rPr lang="en-GB" b="0" i="0" dirty="0">
                <a:solidFill>
                  <a:srgbClr val="E6E6E6"/>
                </a:solidFill>
                <a:effectLst/>
                <a:highlight>
                  <a:srgbClr val="171717"/>
                </a:highlight>
                <a:latin typeface="Segoe UI" panose="020B0502040204020203" pitchFamily="34" charset="0"/>
              </a:rPr>
              <a:t>This session key can only be decrypted by the private transport key (</a:t>
            </a:r>
            <a:r>
              <a:rPr lang="en-GB" b="0" i="0" dirty="0" err="1">
                <a:solidFill>
                  <a:srgbClr val="E6E6E6"/>
                </a:solidFill>
                <a:effectLst/>
                <a:highlight>
                  <a:srgbClr val="171717"/>
                </a:highlight>
                <a:latin typeface="Segoe UI" panose="020B0502040204020203" pitchFamily="34" charset="0"/>
              </a:rPr>
              <a:t>tkpriv</a:t>
            </a:r>
            <a:r>
              <a:rPr lang="en-GB" b="0" i="0" dirty="0">
                <a:solidFill>
                  <a:srgbClr val="E6E6E6"/>
                </a:solidFill>
                <a:effectLst/>
                <a:highlight>
                  <a:srgbClr val="171717"/>
                </a:highlight>
                <a:latin typeface="Segoe UI" panose="020B0502040204020203" pitchFamily="34" charset="0"/>
              </a:rPr>
              <a:t>) secured by the TPM. The session key is the Proof-of-Possession (POP) key for any requests sent to Microsoft Entra ID.</a:t>
            </a:r>
            <a:endParaRPr lang="en-GB" dirty="0"/>
          </a:p>
          <a:p>
            <a:endParaRPr lang="en-GB" dirty="0"/>
          </a:p>
          <a:p>
            <a:r>
              <a:rPr lang="en-GB" dirty="0"/>
              <a:t>Private keys are bound to the device's TPM if the device has a valid and functioning TPM, while the public keys are sent to Microsoft Entra ID during the device registration process. These keys are used to validate the device state during PRT requests.</a:t>
            </a:r>
          </a:p>
          <a:p>
            <a:endParaRPr lang="en-GB" dirty="0"/>
          </a:p>
          <a:p>
            <a:endParaRPr lang="en-GB" dirty="0"/>
          </a:p>
          <a:p>
            <a:r>
              <a:rPr lang="en-GB" dirty="0"/>
              <a:t>Intune refresh average 8 hours </a:t>
            </a:r>
          </a:p>
          <a:p>
            <a:endParaRPr lang="en-GB" dirty="0"/>
          </a:p>
          <a:p>
            <a:r>
              <a:rPr lang="en-GB" dirty="0">
                <a:hlinkClick r:id="rId3"/>
              </a:rPr>
              <a:t>Primary Refresh Token (PRT) and Microsoft Entra ID - Microsoft Entra ID | Microsoft Learn</a:t>
            </a:r>
            <a:endParaRPr lang="en-GB" dirty="0"/>
          </a:p>
          <a:p>
            <a:endParaRPr lang="en-GB" dirty="0"/>
          </a:p>
          <a:p>
            <a:r>
              <a:rPr lang="en-GB" dirty="0"/>
              <a:t>TPM Attest: https://youtu.be/j0D3So1q-IA?t=554</a:t>
            </a:r>
          </a:p>
          <a:p>
            <a:endParaRPr lang="en-GB" dirty="0"/>
          </a:p>
          <a:p>
            <a:r>
              <a:rPr lang="en-GB" dirty="0"/>
              <a:t>Using filter for devices won’t prompt user to </a:t>
            </a:r>
            <a:r>
              <a:rPr lang="en-GB" dirty="0" err="1"/>
              <a:t>enroll</a:t>
            </a:r>
            <a:r>
              <a:rPr lang="en-GB" dirty="0"/>
              <a:t> vs the grant option</a:t>
            </a:r>
          </a:p>
        </p:txBody>
      </p:sp>
      <p:sp>
        <p:nvSpPr>
          <p:cNvPr id="4" name="Slide Number Placeholder 3"/>
          <p:cNvSpPr>
            <a:spLocks noGrp="1"/>
          </p:cNvSpPr>
          <p:nvPr>
            <p:ph type="sldNum" sz="quarter" idx="5"/>
          </p:nvPr>
        </p:nvSpPr>
        <p:spPr/>
        <p:txBody>
          <a:bodyPr/>
          <a:lstStyle/>
          <a:p>
            <a:fld id="{8B1E0025-E963-4557-9752-FFBDB1664E42}" type="slidenum">
              <a:rPr lang="en-GB" smtClean="0"/>
              <a:t>34</a:t>
            </a:fld>
            <a:endParaRPr lang="en-GB"/>
          </a:p>
        </p:txBody>
      </p:sp>
    </p:spTree>
    <p:extLst>
      <p:ext uri="{BB962C8B-B14F-4D97-AF65-F5344CB8AC3E}">
        <p14:creationId xmlns:p14="http://schemas.microsoft.com/office/powerpoint/2010/main" val="2795982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B1A99D"/>
                </a:solidFill>
                <a:effectLst/>
                <a:highlight>
                  <a:srgbClr val="242525"/>
                </a:highlight>
                <a:latin typeface="Poppins" panose="00000500000000000000" pitchFamily="2" charset="0"/>
              </a:rPr>
              <a:t> block all devices that didn’t perform a successful attestation</a:t>
            </a:r>
          </a:p>
          <a:p>
            <a:endParaRPr lang="en-GB" dirty="0"/>
          </a:p>
          <a:p>
            <a:r>
              <a:rPr lang="en-GB" dirty="0"/>
              <a:t>TPM Attest: https://youtu.be/j0D3So1q-IA?t=554</a:t>
            </a:r>
          </a:p>
          <a:p>
            <a:endParaRPr lang="en-GB" dirty="0"/>
          </a:p>
          <a:p>
            <a:r>
              <a:rPr lang="en-GB" dirty="0" err="1">
                <a:hlinkClick r:id="rId3"/>
              </a:rPr>
              <a:t>IsTPMAttested</a:t>
            </a:r>
            <a:r>
              <a:rPr lang="en-GB" dirty="0">
                <a:hlinkClick r:id="rId3"/>
              </a:rPr>
              <a:t> | 80180032 | Windows </a:t>
            </a:r>
            <a:r>
              <a:rPr lang="en-GB" dirty="0" err="1">
                <a:hlinkClick r:id="rId3"/>
              </a:rPr>
              <a:t>Enrollment</a:t>
            </a:r>
            <a:r>
              <a:rPr lang="en-GB" dirty="0">
                <a:hlinkClick r:id="rId3"/>
              </a:rPr>
              <a:t> Attestation (call4cloud.nl)</a:t>
            </a:r>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E6E6E6"/>
                </a:solidFill>
                <a:effectLst/>
                <a:highlight>
                  <a:srgbClr val="171717"/>
                </a:highlight>
                <a:latin typeface="Segoe UI" panose="020B0502040204020203" pitchFamily="34" charset="0"/>
              </a:rPr>
              <a:t>TPM issues:</a:t>
            </a:r>
            <a:r>
              <a:rPr lang="en-GB" b="0" i="0" dirty="0">
                <a:solidFill>
                  <a:srgbClr val="E6E6E6"/>
                </a:solidFill>
                <a:effectLst/>
                <a:highlight>
                  <a:srgbClr val="171717"/>
                </a:highlight>
                <a:latin typeface="Segoe UI" panose="020B0502040204020203" pitchFamily="34" charset="0"/>
              </a:rPr>
              <a:t> Sometimes, a device's TPM can falter or fail, leading to inaccessibility of keys secured by the TPM. In this case, the device is incapable of getting a PRT or requesting tokens using an existing PRT as it can't prove possession of the cryptographic keys. As a result, any existing PRT is invalidated by Microsoft Entra ID. When Windows 10 detects a failure, it initiates a recovery flow to reregister the device with new cryptographic keys. With Microsoft Entra hybrid join, just like the initial registration, the recovery happens silently without user input. For Microsoft Entra joined or Microsoft Entra registered devices, the recovery needs to be performed by a user who has administrator privileges on the device. In this scenario, the recovery flow is initiated by a Windows prompt that guides the user to successfully recover the device.</a:t>
            </a:r>
          </a:p>
          <a:p>
            <a:endParaRPr lang="en-GB" dirty="0"/>
          </a:p>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35</a:t>
            </a:fld>
            <a:endParaRPr lang="en-GB"/>
          </a:p>
        </p:txBody>
      </p:sp>
    </p:spTree>
    <p:extLst>
      <p:ext uri="{BB962C8B-B14F-4D97-AF65-F5344CB8AC3E}">
        <p14:creationId xmlns:p14="http://schemas.microsoft.com/office/powerpoint/2010/main" val="129055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Video: </a:t>
            </a:r>
            <a:r>
              <a:rPr lang="en-GB" dirty="0">
                <a:hlinkClick r:id="rId3"/>
              </a:rPr>
              <a:t>MFA </a:t>
            </a:r>
            <a:r>
              <a:rPr lang="en-GB" dirty="0" err="1">
                <a:hlinkClick r:id="rId3"/>
              </a:rPr>
              <a:t>AitM</a:t>
            </a:r>
            <a:r>
              <a:rPr lang="en-GB">
                <a:hlinkClick r:id="rId3"/>
              </a:rPr>
              <a:t> Attack (youtube.com)</a:t>
            </a:r>
            <a:endParaRPr lang="en-GB"/>
          </a:p>
          <a:p>
            <a:endParaRPr lang="en-GB"/>
          </a:p>
          <a:p>
            <a:r>
              <a:rPr lang="en-GB" dirty="0"/>
              <a:t>Notes on the URL</a:t>
            </a:r>
          </a:p>
          <a:p>
            <a:r>
              <a:rPr lang="en-GB" dirty="0"/>
              <a:t>1) Attackers like to do path/query to hide from scanners,</a:t>
            </a:r>
          </a:p>
          <a:p>
            <a:r>
              <a:rPr lang="en-GB" dirty="0"/>
              <a:t>2) Attackers also like to do tokenized “burn once” </a:t>
            </a:r>
            <a:r>
              <a:rPr lang="en-GB" dirty="0" err="1"/>
              <a:t>urls</a:t>
            </a:r>
            <a:r>
              <a:rPr lang="en-GB" dirty="0"/>
              <a:t> to prevent blue team detonating</a:t>
            </a:r>
          </a:p>
          <a:p>
            <a:r>
              <a:rPr lang="en-GB" dirty="0"/>
              <a:t>3) don’t get full path and query in MDE logs unless goes via </a:t>
            </a:r>
            <a:r>
              <a:rPr lang="en-GB" dirty="0" err="1"/>
              <a:t>smartscreen</a:t>
            </a:r>
            <a:r>
              <a:rPr lang="en-GB" dirty="0"/>
              <a:t>/</a:t>
            </a:r>
            <a:r>
              <a:rPr lang="en-GB" dirty="0" err="1"/>
              <a:t>Exploitguard</a:t>
            </a:r>
            <a:r>
              <a:rPr lang="en-GB" dirty="0"/>
              <a:t> so may need to live response and pull browser history from device</a:t>
            </a:r>
          </a:p>
          <a:p>
            <a:r>
              <a:rPr lang="en-GB" dirty="0"/>
              <a:t>4) Attacker can prevent detonation by IP/user Agent/referrer. By default block redirect is a rick roll in </a:t>
            </a:r>
            <a:r>
              <a:rPr lang="en-GB" dirty="0" err="1"/>
              <a:t>evilgnix</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TWK Everett" panose="020B0204000000000000" pitchFamily="34" charset="0"/>
              </a:rPr>
              <a:t>https://github.com/drk1wi/Modlishka</a:t>
            </a:r>
          </a:p>
          <a:p>
            <a:endParaRPr lang="en-GB" dirty="0"/>
          </a:p>
          <a:p>
            <a:r>
              <a:rPr lang="en-GB" dirty="0" err="1"/>
              <a:t>DeviceEvents</a:t>
            </a:r>
            <a:endParaRPr lang="en-GB" dirty="0"/>
          </a:p>
          <a:p>
            <a:r>
              <a:rPr lang="en-GB" dirty="0"/>
              <a:t>| where </a:t>
            </a:r>
            <a:r>
              <a:rPr lang="en-GB" dirty="0" err="1"/>
              <a:t>ActionType</a:t>
            </a:r>
            <a:r>
              <a:rPr lang="en-GB" dirty="0"/>
              <a:t> == "</a:t>
            </a:r>
            <a:r>
              <a:rPr lang="en-GB" dirty="0" err="1"/>
              <a:t>SmartScreenUrlWarning</a:t>
            </a:r>
            <a:r>
              <a:rPr lang="en-GB" dirty="0"/>
              <a:t>" or </a:t>
            </a:r>
            <a:r>
              <a:rPr lang="en-GB" dirty="0" err="1"/>
              <a:t>ActionType</a:t>
            </a:r>
            <a:r>
              <a:rPr lang="en-GB" dirty="0"/>
              <a:t> == "</a:t>
            </a:r>
            <a:r>
              <a:rPr lang="en-GB" dirty="0" err="1"/>
              <a:t>ExploitGuardNetworkProtectionBlocked</a:t>
            </a:r>
            <a:r>
              <a:rPr lang="en-GB" dirty="0"/>
              <a:t>"</a:t>
            </a:r>
          </a:p>
        </p:txBody>
      </p:sp>
      <p:sp>
        <p:nvSpPr>
          <p:cNvPr id="4" name="Slide Number Placeholder 3"/>
          <p:cNvSpPr>
            <a:spLocks noGrp="1"/>
          </p:cNvSpPr>
          <p:nvPr>
            <p:ph type="sldNum" sz="quarter" idx="5"/>
          </p:nvPr>
        </p:nvSpPr>
        <p:spPr/>
        <p:txBody>
          <a:bodyPr/>
          <a:lstStyle/>
          <a:p>
            <a:fld id="{8B1E0025-E963-4557-9752-FFBDB1664E42}" type="slidenum">
              <a:rPr lang="en-GB" smtClean="0"/>
              <a:t>3</a:t>
            </a:fld>
            <a:endParaRPr lang="en-GB"/>
          </a:p>
        </p:txBody>
      </p:sp>
    </p:spTree>
    <p:extLst>
      <p:ext uri="{BB962C8B-B14F-4D97-AF65-F5344CB8AC3E}">
        <p14:creationId xmlns:p14="http://schemas.microsoft.com/office/powerpoint/2010/main" val="454947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access token from one </a:t>
            </a:r>
            <a:r>
              <a:rPr lang="en-GB" dirty="0">
                <a:hlinkClick r:id="rId3" tooltip="https://learn.microsoft.com/en-us/microsoft-365/enterprise/o365-data-locations?view=o365-worldwide?wt.mc_id=az-mvp-5004810#data-center-locations"/>
              </a:rPr>
              <a:t>Microsoft 365 </a:t>
            </a:r>
            <a:r>
              <a:rPr lang="en-GB" dirty="0" err="1">
                <a:hlinkClick r:id="rId3" tooltip="https://learn.microsoft.com/en-us/microsoft-365/enterprise/o365-data-locations?view=o365-worldwide?wt.mc_id=az-mvp-5004810#data-center-locations"/>
              </a:rPr>
              <a:t>datacenter</a:t>
            </a:r>
            <a:r>
              <a:rPr lang="en-GB" dirty="0">
                <a:hlinkClick r:id="rId3" tooltip="https://learn.microsoft.com/en-us/microsoft-365/enterprise/o365-data-locations?view=o365-worldwide?wt.mc_id=az-mvp-5004810#data-center-locations"/>
              </a:rPr>
              <a:t> geography</a:t>
            </a:r>
            <a:r>
              <a:rPr lang="en-GB" dirty="0"/>
              <a:t> region is only valid within the geography it was issued. </a:t>
            </a:r>
          </a:p>
          <a:p>
            <a:endParaRPr lang="en-GB" dirty="0"/>
          </a:p>
          <a:p>
            <a:r>
              <a:rPr lang="en-GB" dirty="0"/>
              <a:t>Global Geography 1 – EMEA (Europe, Middle East and Africa) </a:t>
            </a:r>
          </a:p>
          <a:p>
            <a:r>
              <a:rPr lang="en-GB" dirty="0"/>
              <a:t>Global Geography 2 – Asia Pacific Global Geography </a:t>
            </a:r>
          </a:p>
          <a:p>
            <a:r>
              <a:rPr lang="en-GB" dirty="0"/>
              <a:t>3 - Americas</a:t>
            </a:r>
          </a:p>
        </p:txBody>
      </p:sp>
      <p:sp>
        <p:nvSpPr>
          <p:cNvPr id="4" name="Slide Number Placeholder 3"/>
          <p:cNvSpPr>
            <a:spLocks noGrp="1"/>
          </p:cNvSpPr>
          <p:nvPr>
            <p:ph type="sldNum" sz="quarter" idx="5"/>
          </p:nvPr>
        </p:nvSpPr>
        <p:spPr/>
        <p:txBody>
          <a:bodyPr/>
          <a:lstStyle/>
          <a:p>
            <a:fld id="{8B1E0025-E963-4557-9752-FFBDB1664E42}" type="slidenum">
              <a:rPr lang="en-GB" smtClean="0"/>
              <a:t>36</a:t>
            </a:fld>
            <a:endParaRPr lang="en-GB"/>
          </a:p>
        </p:txBody>
      </p:sp>
    </p:spTree>
    <p:extLst>
      <p:ext uri="{BB962C8B-B14F-4D97-AF65-F5344CB8AC3E}">
        <p14:creationId xmlns:p14="http://schemas.microsoft.com/office/powerpoint/2010/main" val="193866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gets around claims being imprinted in the token whether it’s the MFA claim or device ID claim, if I steal an access or refresh token from a compliant device and replay it from another device it will show as the original device and as compliant despite the fact that device has nothing to do with </a:t>
            </a:r>
            <a:r>
              <a:rPr lang="en-GB" dirty="0" err="1"/>
              <a:t>intune</a:t>
            </a:r>
            <a:r>
              <a:rPr lang="en-GB" dirty="0"/>
              <a:t> or entra</a:t>
            </a:r>
          </a:p>
          <a:p>
            <a:endParaRPr lang="en-GB" dirty="0"/>
          </a:p>
          <a:p>
            <a:r>
              <a:rPr lang="en-GB" dirty="0"/>
              <a:t>Token isn’t actually invalidated its just not useable from other IPs</a:t>
            </a:r>
          </a:p>
          <a:p>
            <a:endParaRPr lang="en-GB" dirty="0"/>
          </a:p>
          <a:p>
            <a:r>
              <a:rPr lang="en-GB" dirty="0"/>
              <a:t>https://cloudbrothers.info/en/continuous-access-evaluation/#how-i-think-its-implemented</a:t>
            </a:r>
          </a:p>
          <a:p>
            <a:endParaRPr lang="en-GB" dirty="0"/>
          </a:p>
          <a:p>
            <a:r>
              <a:rPr lang="en-GB" b="0" i="0" dirty="0">
                <a:solidFill>
                  <a:srgbClr val="161209"/>
                </a:solidFill>
                <a:effectLst/>
                <a:highlight>
                  <a:srgbClr val="FFFFFF"/>
                </a:highlight>
                <a:latin typeface="system-ui"/>
              </a:rPr>
              <a:t> The access token wasn’t invalidated completely and from the work computer, the user was </a:t>
            </a:r>
            <a:r>
              <a:rPr lang="en-GB" b="0" i="0" dirty="0" err="1">
                <a:solidFill>
                  <a:srgbClr val="161209"/>
                </a:solidFill>
                <a:effectLst/>
                <a:highlight>
                  <a:srgbClr val="FFFFFF"/>
                </a:highlight>
                <a:latin typeface="system-ui"/>
              </a:rPr>
              <a:t>was</a:t>
            </a:r>
            <a:r>
              <a:rPr lang="en-GB" b="0" i="0" dirty="0">
                <a:solidFill>
                  <a:srgbClr val="161209"/>
                </a:solidFill>
                <a:effectLst/>
                <a:highlight>
                  <a:srgbClr val="FFFFFF"/>
                </a:highlight>
                <a:latin typeface="system-ui"/>
              </a:rPr>
              <a:t> still able to use this access token. CAE just enforces it must be used by the Allowed IP address</a:t>
            </a:r>
          </a:p>
          <a:p>
            <a:endParaRPr lang="en-GB" b="0" i="0" dirty="0">
              <a:solidFill>
                <a:srgbClr val="161209"/>
              </a:solidFill>
              <a:effectLst/>
              <a:highlight>
                <a:srgbClr val="FFFFFF"/>
              </a:highlight>
              <a:latin typeface="system-ui"/>
            </a:endParaRPr>
          </a:p>
          <a:p>
            <a:endParaRPr lang="en-GB" b="0" i="0" dirty="0">
              <a:solidFill>
                <a:srgbClr val="161209"/>
              </a:solidFill>
              <a:effectLst/>
              <a:highlight>
                <a:srgbClr val="FFFFFF"/>
              </a:highlight>
              <a:latin typeface="system-ui"/>
            </a:endParaRPr>
          </a:p>
          <a:p>
            <a:r>
              <a:rPr lang="en-GB" b="0" i="0" dirty="0">
                <a:solidFill>
                  <a:srgbClr val="E6E6E6"/>
                </a:solidFill>
                <a:effectLst/>
                <a:highlight>
                  <a:srgbClr val="171717"/>
                </a:highlight>
                <a:latin typeface="Segoe UI" panose="020B0502040204020203" pitchFamily="34" charset="0"/>
              </a:rPr>
              <a:t>When the sum of all IP ranges specified in location policies exceeds 5,000, CAE can't enforce user change location flow in real time. In this case, Microsoft Entra issues a one-hour CAE token</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37</a:t>
            </a:fld>
            <a:endParaRPr lang="en-GB"/>
          </a:p>
        </p:txBody>
      </p:sp>
    </p:spTree>
    <p:extLst>
      <p:ext uri="{BB962C8B-B14F-4D97-AF65-F5344CB8AC3E}">
        <p14:creationId xmlns:p14="http://schemas.microsoft.com/office/powerpoint/2010/main" val="1837338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tooltip="https://github.com/redbyte1337/graphspy"/>
              </a:rPr>
              <a:t>https://github.com/RedByte1337/GraphSpy</a:t>
            </a:r>
            <a:r>
              <a:rPr lang="en-GB" dirty="0"/>
              <a:t> - </a:t>
            </a:r>
            <a:r>
              <a:rPr lang="en-GB" dirty="0" err="1"/>
              <a:t>GraphSpy</a:t>
            </a:r>
            <a:r>
              <a:rPr lang="en-GB" dirty="0"/>
              <a:t> is popular tool for attackers to add MFA</a:t>
            </a:r>
          </a:p>
          <a:p>
            <a:endParaRPr lang="en-GB" dirty="0"/>
          </a:p>
          <a:p>
            <a:endParaRPr lang="en-GB" dirty="0"/>
          </a:p>
          <a:p>
            <a:r>
              <a:rPr lang="en-GB" dirty="0">
                <a:hlinkClick r:id="rId4"/>
              </a:rPr>
              <a:t>Block Linux </a:t>
            </a:r>
            <a:r>
              <a:rPr lang="en-GB" dirty="0" err="1">
                <a:hlinkClick r:id="rId4"/>
              </a:rPr>
              <a:t>enrollment</a:t>
            </a:r>
            <a:r>
              <a:rPr lang="en-GB" dirty="0">
                <a:hlinkClick r:id="rId4"/>
              </a:rPr>
              <a:t> into Microsoft Intune with Conditional Access – TimmyIT.com</a:t>
            </a:r>
            <a:endParaRPr lang="en-GB" dirty="0"/>
          </a:p>
          <a:p>
            <a:br>
              <a:rPr lang="en-GB" dirty="0"/>
            </a:br>
            <a:r>
              <a:rPr lang="en-GB" dirty="0"/>
              <a:t>Could also “black hole” </a:t>
            </a:r>
            <a:r>
              <a:rPr lang="en-GB" dirty="0" err="1"/>
              <a:t>linux</a:t>
            </a:r>
            <a:r>
              <a:rPr lang="en-GB" dirty="0"/>
              <a:t> compliance policy</a:t>
            </a:r>
          </a:p>
          <a:p>
            <a:br>
              <a:rPr lang="en-GB" dirty="0"/>
            </a:br>
            <a:r>
              <a:rPr lang="en-GB" dirty="0"/>
              <a:t>Can Restrict Fido keys with AAGUIDs. Use passkey explorer </a:t>
            </a:r>
            <a:r>
              <a:rPr lang="en-GB" i="0" dirty="0">
                <a:effectLst/>
                <a:latin typeface="-apple-system"/>
                <a:hlinkClick r:id="rId5"/>
              </a:rPr>
              <a:t>https://passkeydeveloper.github.io/passkey-authenticator-aaguids/explorer/?combined</a:t>
            </a:r>
            <a:r>
              <a:rPr lang="en-GB" b="0" i="0" dirty="0">
                <a:effectLst/>
                <a:latin typeface="-apple-system"/>
              </a:rPr>
              <a:t> </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38</a:t>
            </a:fld>
            <a:endParaRPr lang="en-GB"/>
          </a:p>
        </p:txBody>
      </p:sp>
    </p:spTree>
    <p:extLst>
      <p:ext uri="{BB962C8B-B14F-4D97-AF65-F5344CB8AC3E}">
        <p14:creationId xmlns:p14="http://schemas.microsoft.com/office/powerpoint/2010/main" val="2298536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Wasn’t the default setting in my own tenant surprisingly</a:t>
            </a:r>
          </a:p>
        </p:txBody>
      </p:sp>
      <p:sp>
        <p:nvSpPr>
          <p:cNvPr id="4" name="Slide Number Placeholder 3"/>
          <p:cNvSpPr>
            <a:spLocks noGrp="1"/>
          </p:cNvSpPr>
          <p:nvPr>
            <p:ph type="sldNum" sz="quarter" idx="5"/>
          </p:nvPr>
        </p:nvSpPr>
        <p:spPr/>
        <p:txBody>
          <a:bodyPr/>
          <a:lstStyle/>
          <a:p>
            <a:fld id="{8B1E0025-E963-4557-9752-FFBDB1664E42}" type="slidenum">
              <a:rPr lang="en-GB" smtClean="0"/>
              <a:t>39</a:t>
            </a:fld>
            <a:endParaRPr lang="en-GB"/>
          </a:p>
        </p:txBody>
      </p:sp>
    </p:spTree>
    <p:extLst>
      <p:ext uri="{BB962C8B-B14F-4D97-AF65-F5344CB8AC3E}">
        <p14:creationId xmlns:p14="http://schemas.microsoft.com/office/powerpoint/2010/main" val="553236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smartscreen</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40</a:t>
            </a:fld>
            <a:endParaRPr lang="en-GB"/>
          </a:p>
        </p:txBody>
      </p:sp>
    </p:spTree>
    <p:extLst>
      <p:ext uri="{BB962C8B-B14F-4D97-AF65-F5344CB8AC3E}">
        <p14:creationId xmlns:p14="http://schemas.microsoft.com/office/powerpoint/2010/main" val="2987386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Firewall doesn’t work with DNS over HTTPs/TLS. You may be able to block TLDs in your DNS provider such as </a:t>
            </a:r>
            <a:r>
              <a:rPr lang="en-GB" dirty="0" err="1"/>
              <a:t>nextDNS</a:t>
            </a:r>
            <a:endParaRPr lang="en-GB" dirty="0"/>
          </a:p>
          <a:p>
            <a:endParaRPr lang="en-GB" dirty="0"/>
          </a:p>
          <a:p>
            <a:r>
              <a:rPr lang="en-GB" dirty="0">
                <a:hlinkClick r:id="rId3"/>
              </a:rPr>
              <a:t>Block gTLD (.zip)/ FQDN domains with Windows Firewall and Defender for Endpoint (jeffreyappel.nl)</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41</a:t>
            </a:fld>
            <a:endParaRPr lang="en-GB"/>
          </a:p>
        </p:txBody>
      </p:sp>
    </p:spTree>
    <p:extLst>
      <p:ext uri="{BB962C8B-B14F-4D97-AF65-F5344CB8AC3E}">
        <p14:creationId xmlns:p14="http://schemas.microsoft.com/office/powerpoint/2010/main" val="3245959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users cannot override SmartScreen setting in windows settings – lives under App and Browser Control</a:t>
            </a:r>
          </a:p>
          <a:p>
            <a:endParaRPr lang="en-GB" dirty="0"/>
          </a:p>
          <a:p>
            <a:r>
              <a:rPr lang="en-GB" dirty="0"/>
              <a:t>Unticking </a:t>
            </a:r>
            <a:r>
              <a:rPr lang="en-GB" dirty="0" err="1"/>
              <a:t>Smartscreen</a:t>
            </a:r>
            <a:r>
              <a:rPr lang="en-GB" dirty="0"/>
              <a:t> for edge allows Edge to access the custom IOCs because they share the same service</a:t>
            </a:r>
          </a:p>
          <a:p>
            <a:endParaRPr lang="en-GB" dirty="0"/>
          </a:p>
          <a:p>
            <a:endParaRPr lang="en-GB" dirty="0"/>
          </a:p>
          <a:p>
            <a:r>
              <a:rPr lang="en-GB" dirty="0" err="1"/>
              <a:t>DeviceEvents</a:t>
            </a:r>
            <a:endParaRPr lang="en-GB" dirty="0"/>
          </a:p>
          <a:p>
            <a:r>
              <a:rPr lang="en-GB" dirty="0"/>
              <a:t>| where (</a:t>
            </a:r>
            <a:r>
              <a:rPr lang="en-GB" dirty="0" err="1"/>
              <a:t>ActionType</a:t>
            </a:r>
            <a:r>
              <a:rPr lang="en-GB" dirty="0"/>
              <a:t> == "</a:t>
            </a:r>
            <a:r>
              <a:rPr lang="en-GB" dirty="0" err="1"/>
              <a:t>SmartScreenUrlWarning</a:t>
            </a:r>
            <a:r>
              <a:rPr lang="en-GB" dirty="0"/>
              <a:t>" and </a:t>
            </a:r>
            <a:r>
              <a:rPr lang="en-GB" dirty="0" err="1"/>
              <a:t>AdditionalFields.Experience</a:t>
            </a:r>
            <a:r>
              <a:rPr lang="en-GB" dirty="0"/>
              <a:t> == "</a:t>
            </a:r>
            <a:r>
              <a:rPr lang="en-GB" dirty="0" err="1"/>
              <a:t>CustomBlockList</a:t>
            </a:r>
            <a:r>
              <a:rPr lang="en-GB" dirty="0"/>
              <a:t>") or (</a:t>
            </a:r>
            <a:r>
              <a:rPr lang="en-GB" dirty="0" err="1"/>
              <a:t>AdditionalFields.ThreatName</a:t>
            </a:r>
            <a:r>
              <a:rPr lang="en-GB" dirty="0"/>
              <a:t> contains "EUS:Win32/Custom" and </a:t>
            </a:r>
            <a:r>
              <a:rPr lang="en-GB" dirty="0" err="1"/>
              <a:t>ActionType</a:t>
            </a:r>
            <a:r>
              <a:rPr lang="en-GB" dirty="0"/>
              <a:t> == "</a:t>
            </a:r>
            <a:r>
              <a:rPr lang="en-GB" dirty="0" err="1"/>
              <a:t>AntivirusDetection</a:t>
            </a:r>
            <a:r>
              <a:rPr lang="en-GB" dirty="0"/>
              <a:t>") or (</a:t>
            </a:r>
            <a:r>
              <a:rPr lang="en-GB" dirty="0" err="1"/>
              <a:t>AdditionalFields.ResponseCategory</a:t>
            </a:r>
            <a:r>
              <a:rPr lang="en-GB" dirty="0"/>
              <a:t> == "</a:t>
            </a:r>
            <a:r>
              <a:rPr lang="en-GB" dirty="0" err="1"/>
              <a:t>CustomBlockList</a:t>
            </a:r>
            <a:r>
              <a:rPr lang="en-GB" dirty="0"/>
              <a:t>" and </a:t>
            </a:r>
            <a:r>
              <a:rPr lang="en-GB" dirty="0" err="1"/>
              <a:t>ActionType</a:t>
            </a:r>
            <a:r>
              <a:rPr lang="en-GB" dirty="0"/>
              <a:t> == "</a:t>
            </a:r>
            <a:r>
              <a:rPr lang="en-GB" dirty="0" err="1"/>
              <a:t>ExploitGuardNetworkProtectionBlocked</a:t>
            </a:r>
            <a:r>
              <a:rPr lang="en-GB" dirty="0"/>
              <a:t>")</a:t>
            </a:r>
          </a:p>
          <a:p>
            <a:r>
              <a:rPr lang="en-GB" dirty="0"/>
              <a:t>| join kind=</a:t>
            </a:r>
            <a:r>
              <a:rPr lang="en-GB" dirty="0" err="1"/>
              <a:t>leftouter</a:t>
            </a:r>
            <a:r>
              <a:rPr lang="en-GB" dirty="0"/>
              <a:t> </a:t>
            </a:r>
            <a:r>
              <a:rPr lang="en-GB" dirty="0" err="1"/>
              <a:t>DeviceFileCertificateInfo</a:t>
            </a:r>
            <a:r>
              <a:rPr lang="en-GB" dirty="0"/>
              <a:t> on SHA1</a:t>
            </a:r>
          </a:p>
          <a:p>
            <a:r>
              <a:rPr lang="en-GB" dirty="0"/>
              <a:t>| join kind=</a:t>
            </a:r>
            <a:r>
              <a:rPr lang="en-GB" dirty="0" err="1"/>
              <a:t>leftouter</a:t>
            </a:r>
            <a:r>
              <a:rPr lang="en-GB" dirty="0"/>
              <a:t> </a:t>
            </a:r>
            <a:r>
              <a:rPr lang="en-GB" dirty="0" err="1"/>
              <a:t>IdentityInfo</a:t>
            </a:r>
            <a:r>
              <a:rPr lang="en-GB" dirty="0"/>
              <a:t> on $</a:t>
            </a:r>
            <a:r>
              <a:rPr lang="en-GB" dirty="0" err="1"/>
              <a:t>left.InitiatingProcessAccountUpn</a:t>
            </a:r>
            <a:r>
              <a:rPr lang="en-GB" dirty="0"/>
              <a:t> == $</a:t>
            </a:r>
            <a:r>
              <a:rPr lang="en-GB" dirty="0" err="1"/>
              <a:t>right.AccountUPN</a:t>
            </a:r>
            <a:endParaRPr lang="en-GB" dirty="0"/>
          </a:p>
          <a:p>
            <a:r>
              <a:rPr lang="en-GB" dirty="0"/>
              <a:t>| summarize by </a:t>
            </a:r>
            <a:r>
              <a:rPr lang="en-GB" dirty="0" err="1"/>
              <a:t>FileName</a:t>
            </a:r>
            <a:r>
              <a:rPr lang="en-GB" dirty="0"/>
              <a:t>, </a:t>
            </a:r>
            <a:r>
              <a:rPr lang="en-GB" dirty="0" err="1"/>
              <a:t>RemoteUrl,DeviceName</a:t>
            </a:r>
            <a:r>
              <a:rPr lang="en-GB" dirty="0"/>
              <a:t>, Signer, </a:t>
            </a:r>
            <a:r>
              <a:rPr lang="en-GB" dirty="0" err="1"/>
              <a:t>InitiatingProcessAccountUpn</a:t>
            </a:r>
            <a:r>
              <a:rPr lang="en-GB" dirty="0"/>
              <a:t>, </a:t>
            </a:r>
            <a:r>
              <a:rPr lang="en-GB" dirty="0" err="1"/>
              <a:t>InitiatingProcessFileName</a:t>
            </a:r>
            <a:r>
              <a:rPr lang="en-GB" dirty="0"/>
              <a:t>, SHA1,TimeGenerated, </a:t>
            </a:r>
            <a:r>
              <a:rPr lang="en-GB" dirty="0" err="1"/>
              <a:t>InitiatingProcessVersionInfoProductName</a:t>
            </a:r>
            <a:r>
              <a:rPr lang="en-GB" dirty="0"/>
              <a:t>, </a:t>
            </a:r>
            <a:r>
              <a:rPr lang="en-GB" dirty="0" err="1"/>
              <a:t>JobTitle</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42</a:t>
            </a:fld>
            <a:endParaRPr lang="en-GB"/>
          </a:p>
        </p:txBody>
      </p:sp>
    </p:spTree>
    <p:extLst>
      <p:ext uri="{BB962C8B-B14F-4D97-AF65-F5344CB8AC3E}">
        <p14:creationId xmlns:p14="http://schemas.microsoft.com/office/powerpoint/2010/main" val="1755990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Emails sent to MOERA (.onmicrosoft.com) will look no different to end user, however you can see the difference in the raw </a:t>
            </a:r>
            <a:r>
              <a:rPr lang="en-GB" dirty="0" err="1"/>
              <a:t>EML,headers</a:t>
            </a:r>
            <a:r>
              <a:rPr lang="en-GB" dirty="0"/>
              <a:t> in MDO will look identical</a:t>
            </a:r>
          </a:p>
        </p:txBody>
      </p:sp>
      <p:sp>
        <p:nvSpPr>
          <p:cNvPr id="4" name="Slide Number Placeholder 3"/>
          <p:cNvSpPr>
            <a:spLocks noGrp="1"/>
          </p:cNvSpPr>
          <p:nvPr>
            <p:ph type="sldNum" sz="quarter" idx="5"/>
          </p:nvPr>
        </p:nvSpPr>
        <p:spPr/>
        <p:txBody>
          <a:bodyPr/>
          <a:lstStyle/>
          <a:p>
            <a:fld id="{8B1E0025-E963-4557-9752-FFBDB1664E42}" type="slidenum">
              <a:rPr lang="en-GB" smtClean="0"/>
              <a:t>43</a:t>
            </a:fld>
            <a:endParaRPr lang="en-GB"/>
          </a:p>
        </p:txBody>
      </p:sp>
    </p:spTree>
    <p:extLst>
      <p:ext uri="{BB962C8B-B14F-4D97-AF65-F5344CB8AC3E}">
        <p14:creationId xmlns:p14="http://schemas.microsoft.com/office/powerpoint/2010/main" val="3635631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600" dirty="0"/>
              <a:t>Consider parking .</a:t>
            </a:r>
            <a:r>
              <a:rPr lang="en-GB" sz="9600" dirty="0" err="1"/>
              <a:t>onmicrosoft</a:t>
            </a:r>
            <a:r>
              <a:rPr lang="en-GB" sz="9600" dirty="0"/>
              <a:t> domains (could be in a dev tenant) – think of what domains an attacker may use to trick an end user</a:t>
            </a:r>
          </a:p>
          <a:p>
            <a:endParaRPr lang="en-GB" dirty="0"/>
          </a:p>
          <a:p>
            <a:r>
              <a:rPr lang="en-GB" sz="9600" dirty="0"/>
              <a:t>Do NOT add domains in TABL in “allow”, bypasses all protections</a:t>
            </a:r>
          </a:p>
          <a:p>
            <a:endParaRPr lang="en-GB" sz="9600" dirty="0"/>
          </a:p>
          <a:p>
            <a:r>
              <a:rPr lang="en-GB" sz="9600" dirty="0"/>
              <a:t>Multiple ways to block .onmicrosoft.com mail – Exchange transport rule, option in EAC</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44</a:t>
            </a:fld>
            <a:endParaRPr lang="en-GB"/>
          </a:p>
        </p:txBody>
      </p:sp>
    </p:spTree>
    <p:extLst>
      <p:ext uri="{BB962C8B-B14F-4D97-AF65-F5344CB8AC3E}">
        <p14:creationId xmlns:p14="http://schemas.microsoft.com/office/powerpoint/2010/main" val="1631336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Email Forwarding restrictions https://learn.microsoft.com/en-us/defender-office-365/outbound-spam-policies-external-email-forwarding?view=o365-worldwide</a:t>
            </a:r>
          </a:p>
        </p:txBody>
      </p:sp>
      <p:sp>
        <p:nvSpPr>
          <p:cNvPr id="4" name="Slide Number Placeholder 3"/>
          <p:cNvSpPr>
            <a:spLocks noGrp="1"/>
          </p:cNvSpPr>
          <p:nvPr>
            <p:ph type="sldNum" sz="quarter" idx="5"/>
          </p:nvPr>
        </p:nvSpPr>
        <p:spPr/>
        <p:txBody>
          <a:bodyPr/>
          <a:lstStyle/>
          <a:p>
            <a:fld id="{8B1E0025-E963-4557-9752-FFBDB1664E42}" type="slidenum">
              <a:rPr lang="en-GB" smtClean="0"/>
              <a:t>45</a:t>
            </a:fld>
            <a:endParaRPr lang="en-GB"/>
          </a:p>
        </p:txBody>
      </p:sp>
    </p:spTree>
    <p:extLst>
      <p:ext uri="{BB962C8B-B14F-4D97-AF65-F5344CB8AC3E}">
        <p14:creationId xmlns:p14="http://schemas.microsoft.com/office/powerpoint/2010/main" val="733627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Passwordless</a:t>
            </a:r>
            <a:r>
              <a:rPr lang="en-GB" dirty="0"/>
              <a:t> MFA defeated in same way, user is just not prompted for password first</a:t>
            </a:r>
          </a:p>
          <a:p>
            <a:endParaRPr lang="en-GB" dirty="0"/>
          </a:p>
          <a:p>
            <a:endParaRPr lang="en-GB" dirty="0"/>
          </a:p>
          <a:p>
            <a:r>
              <a:rPr lang="en-GB" dirty="0">
                <a:hlinkClick r:id="rId3"/>
              </a:rPr>
              <a:t>Stop hackers from stealing your Microsoft 365 user's passwords - YouTube</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4</a:t>
            </a:fld>
            <a:endParaRPr lang="en-GB"/>
          </a:p>
        </p:txBody>
      </p:sp>
    </p:spTree>
    <p:extLst>
      <p:ext uri="{BB962C8B-B14F-4D97-AF65-F5344CB8AC3E}">
        <p14:creationId xmlns:p14="http://schemas.microsoft.com/office/powerpoint/2010/main" val="2699626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46</a:t>
            </a:fld>
            <a:endParaRPr lang="en-GB"/>
          </a:p>
        </p:txBody>
      </p:sp>
    </p:spTree>
    <p:extLst>
      <p:ext uri="{BB962C8B-B14F-4D97-AF65-F5344CB8AC3E}">
        <p14:creationId xmlns:p14="http://schemas.microsoft.com/office/powerpoint/2010/main" val="2073830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https://www.linkedin.com/pulse/stealing-passwords-defender-endpoint-jay-kerai/</a:t>
            </a:r>
          </a:p>
          <a:p>
            <a:r>
              <a:rPr lang="en-GB" dirty="0"/>
              <a:t>Heroku is another – can block in MDA</a:t>
            </a:r>
          </a:p>
          <a:p>
            <a:endParaRPr lang="en-GB" dirty="0"/>
          </a:p>
          <a:p>
            <a:pPr marL="171450" indent="-171450">
              <a:buFont typeface="Arial" panose="020B0604020202020204" pitchFamily="34" charset="0"/>
              <a:buChar char="•"/>
            </a:pPr>
            <a:r>
              <a:rPr lang="en-GB" dirty="0"/>
              <a:t>*Dynamically encrypted in </a:t>
            </a:r>
            <a:r>
              <a:rPr lang="en-GB" dirty="0" err="1"/>
              <a:t>evilgnix</a:t>
            </a:r>
            <a:r>
              <a:rPr lang="en-GB" dirty="0"/>
              <a:t> </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b="0" i="0" dirty="0">
                <a:effectLst/>
                <a:highlight>
                  <a:srgbClr val="1B1F23"/>
                </a:highlight>
                <a:latin typeface="-apple-system"/>
              </a:rPr>
              <a:t>let </a:t>
            </a:r>
            <a:r>
              <a:rPr lang="en-GB" b="0" i="0" dirty="0" err="1">
                <a:effectLst/>
                <a:highlight>
                  <a:srgbClr val="1B1F23"/>
                </a:highlight>
                <a:latin typeface="-apple-system"/>
              </a:rPr>
              <a:t>NetskopeCloudflareWorkers</a:t>
            </a:r>
            <a:r>
              <a:rPr lang="en-GB" b="0" i="0" dirty="0">
                <a:effectLst/>
                <a:highlight>
                  <a:srgbClr val="1B1F23"/>
                </a:highlight>
                <a:latin typeface="-apple-system"/>
              </a:rPr>
              <a:t> = </a:t>
            </a:r>
            <a:r>
              <a:rPr lang="en-GB" b="0" i="0" dirty="0" err="1">
                <a:effectLst/>
                <a:highlight>
                  <a:srgbClr val="1B1F23"/>
                </a:highlight>
                <a:latin typeface="-apple-system"/>
              </a:rPr>
              <a:t>externaldata</a:t>
            </a:r>
            <a:r>
              <a:rPr lang="en-GB" b="0" i="0" dirty="0">
                <a:effectLst/>
                <a:highlight>
                  <a:srgbClr val="1B1F23"/>
                </a:highlight>
                <a:latin typeface="-apple-system"/>
              </a:rPr>
              <a:t>(Url: string)[@"https://raw.githubusercontent.com/netskopeoss/NetskopeThreatLabsIOCs/main/Phishing/CloudflareWorkers/IOCs/README.md"] with (format="csv", </a:t>
            </a:r>
            <a:r>
              <a:rPr lang="en-GB" b="0" i="0" dirty="0" err="1">
                <a:effectLst/>
                <a:highlight>
                  <a:srgbClr val="1B1F23"/>
                </a:highlight>
                <a:latin typeface="-apple-system"/>
              </a:rPr>
              <a:t>ignoreFirstRecord</a:t>
            </a:r>
            <a:r>
              <a:rPr lang="en-GB" b="0" i="0" dirty="0">
                <a:effectLst/>
                <a:highlight>
                  <a:srgbClr val="1B1F23"/>
                </a:highlight>
                <a:latin typeface="-apple-system"/>
              </a:rPr>
              <a:t>=True);</a:t>
            </a:r>
            <a:br>
              <a:rPr lang="en-GB" b="0" i="0" dirty="0">
                <a:effectLst/>
                <a:highlight>
                  <a:srgbClr val="1B1F23"/>
                </a:highlight>
                <a:latin typeface="-apple-system"/>
              </a:rPr>
            </a:br>
            <a:r>
              <a:rPr lang="en-GB" b="0" i="0" dirty="0">
                <a:effectLst/>
                <a:highlight>
                  <a:srgbClr val="1B1F23"/>
                </a:highlight>
                <a:latin typeface="-apple-system"/>
              </a:rPr>
              <a:t>let </a:t>
            </a:r>
            <a:r>
              <a:rPr lang="en-GB" b="0" i="0" dirty="0" err="1">
                <a:effectLst/>
                <a:highlight>
                  <a:srgbClr val="1B1F23"/>
                </a:highlight>
                <a:latin typeface="-apple-system"/>
              </a:rPr>
              <a:t>CloudFlareWorkers</a:t>
            </a:r>
            <a:r>
              <a:rPr lang="en-GB" b="0" i="0" dirty="0">
                <a:effectLst/>
                <a:highlight>
                  <a:srgbClr val="1B1F23"/>
                </a:highlight>
                <a:latin typeface="-apple-system"/>
              </a:rPr>
              <a:t> = </a:t>
            </a:r>
            <a:r>
              <a:rPr lang="en-GB" b="0" i="0" dirty="0" err="1">
                <a:effectLst/>
                <a:highlight>
                  <a:srgbClr val="1B1F23"/>
                </a:highlight>
                <a:latin typeface="-apple-system"/>
              </a:rPr>
              <a:t>NetskopeCloudflareWorkers</a:t>
            </a:r>
            <a:br>
              <a:rPr lang="en-GB" b="0" i="0" dirty="0">
                <a:effectLst/>
                <a:highlight>
                  <a:srgbClr val="1B1F23"/>
                </a:highlight>
                <a:latin typeface="-apple-system"/>
              </a:rPr>
            </a:br>
            <a:r>
              <a:rPr lang="en-GB" b="0" i="0" dirty="0">
                <a:effectLst/>
                <a:highlight>
                  <a:srgbClr val="1B1F23"/>
                </a:highlight>
                <a:latin typeface="-apple-system"/>
              </a:rPr>
              <a:t>| where </a:t>
            </a:r>
            <a:r>
              <a:rPr lang="en-GB" b="0" i="0" dirty="0" err="1">
                <a:effectLst/>
                <a:highlight>
                  <a:srgbClr val="1B1F23"/>
                </a:highlight>
                <a:latin typeface="-apple-system"/>
              </a:rPr>
              <a:t>Url</a:t>
            </a:r>
            <a:r>
              <a:rPr lang="en-GB" b="0" i="0" dirty="0">
                <a:effectLst/>
                <a:highlight>
                  <a:srgbClr val="1B1F23"/>
                </a:highlight>
                <a:latin typeface="-apple-system"/>
              </a:rPr>
              <a:t> </a:t>
            </a:r>
            <a:r>
              <a:rPr lang="en-GB" b="0" i="0" dirty="0" err="1">
                <a:effectLst/>
                <a:highlight>
                  <a:srgbClr val="1B1F23"/>
                </a:highlight>
                <a:latin typeface="-apple-system"/>
              </a:rPr>
              <a:t>startswith</a:t>
            </a:r>
            <a:r>
              <a:rPr lang="en-GB" b="0" i="0" dirty="0">
                <a:effectLst/>
                <a:highlight>
                  <a:srgbClr val="1B1F23"/>
                </a:highlight>
                <a:latin typeface="-apple-system"/>
              </a:rPr>
              <a:t> "</a:t>
            </a:r>
            <a:r>
              <a:rPr lang="en-GB" b="0" i="0" dirty="0" err="1">
                <a:effectLst/>
                <a:highlight>
                  <a:srgbClr val="1B1F23"/>
                </a:highlight>
                <a:latin typeface="-apple-system"/>
              </a:rPr>
              <a:t>hxxp</a:t>
            </a:r>
            <a:r>
              <a:rPr lang="en-GB" b="0" i="0" dirty="0">
                <a:effectLst/>
                <a:highlight>
                  <a:srgbClr val="1B1F23"/>
                </a:highlight>
                <a:latin typeface="-apple-system"/>
              </a:rPr>
              <a:t>"</a:t>
            </a:r>
            <a:br>
              <a:rPr lang="en-GB" b="0" i="0" dirty="0">
                <a:effectLst/>
                <a:highlight>
                  <a:srgbClr val="1B1F23"/>
                </a:highlight>
                <a:latin typeface="-apple-system"/>
              </a:rPr>
            </a:br>
            <a:r>
              <a:rPr lang="en-GB" b="0" i="0" dirty="0">
                <a:effectLst/>
                <a:highlight>
                  <a:srgbClr val="1B1F23"/>
                </a:highlight>
                <a:latin typeface="-apple-system"/>
              </a:rPr>
              <a:t>| extend domain = split(</a:t>
            </a:r>
            <a:r>
              <a:rPr lang="en-GB" b="0" i="0" dirty="0" err="1">
                <a:effectLst/>
                <a:highlight>
                  <a:srgbClr val="1B1F23"/>
                </a:highlight>
                <a:latin typeface="-apple-system"/>
              </a:rPr>
              <a:t>Url</a:t>
            </a:r>
            <a:r>
              <a:rPr lang="en-GB" b="0" i="0" dirty="0">
                <a:effectLst/>
                <a:highlight>
                  <a:srgbClr val="1B1F23"/>
                </a:highlight>
                <a:latin typeface="-apple-system"/>
              </a:rPr>
              <a:t>,'/')</a:t>
            </a:r>
            <a:br>
              <a:rPr lang="en-GB" b="0" i="0" dirty="0">
                <a:effectLst/>
                <a:highlight>
                  <a:srgbClr val="1B1F23"/>
                </a:highlight>
                <a:latin typeface="-apple-system"/>
              </a:rPr>
            </a:br>
            <a:r>
              <a:rPr lang="en-GB" b="0" i="0" dirty="0">
                <a:effectLst/>
                <a:highlight>
                  <a:srgbClr val="1B1F23"/>
                </a:highlight>
                <a:latin typeface="-apple-system"/>
              </a:rPr>
              <a:t>| extend </a:t>
            </a:r>
            <a:r>
              <a:rPr lang="en-GB" b="0" i="0" dirty="0" err="1">
                <a:effectLst/>
                <a:highlight>
                  <a:srgbClr val="1B1F23"/>
                </a:highlight>
                <a:latin typeface="-apple-system"/>
              </a:rPr>
              <a:t>RemoteUrl</a:t>
            </a:r>
            <a:r>
              <a:rPr lang="en-GB" b="0" i="0" dirty="0">
                <a:effectLst/>
                <a:highlight>
                  <a:srgbClr val="1B1F23"/>
                </a:highlight>
                <a:latin typeface="-apple-system"/>
              </a:rPr>
              <a:t> = </a:t>
            </a:r>
            <a:r>
              <a:rPr lang="en-GB" b="0" i="0" dirty="0" err="1">
                <a:effectLst/>
                <a:highlight>
                  <a:srgbClr val="1B1F23"/>
                </a:highlight>
                <a:latin typeface="-apple-system"/>
              </a:rPr>
              <a:t>replace_string</a:t>
            </a:r>
            <a:r>
              <a:rPr lang="en-GB" b="0" i="0" dirty="0">
                <a:effectLst/>
                <a:highlight>
                  <a:srgbClr val="1B1F23"/>
                </a:highlight>
                <a:latin typeface="-apple-system"/>
              </a:rPr>
              <a:t>(</a:t>
            </a:r>
            <a:r>
              <a:rPr lang="en-GB" b="0" i="0" dirty="0" err="1">
                <a:effectLst/>
                <a:highlight>
                  <a:srgbClr val="1B1F23"/>
                </a:highlight>
                <a:latin typeface="-apple-system"/>
              </a:rPr>
              <a:t>strcat</a:t>
            </a:r>
            <a:r>
              <a:rPr lang="en-GB" b="0" i="0" dirty="0">
                <a:effectLst/>
                <a:highlight>
                  <a:srgbClr val="1B1F23"/>
                </a:highlight>
                <a:latin typeface="-apple-system"/>
              </a:rPr>
              <a:t>(domain[1],domain[2]),'[.]','.') //remove defang from </a:t>
            </a:r>
            <a:r>
              <a:rPr lang="en-GB" b="0" i="0" dirty="0" err="1">
                <a:effectLst/>
                <a:highlight>
                  <a:srgbClr val="1B1F23"/>
                </a:highlight>
                <a:latin typeface="-apple-system"/>
              </a:rPr>
              <a:t>externaldata</a:t>
            </a:r>
            <a:br>
              <a:rPr lang="en-GB" b="0" i="0" dirty="0">
                <a:effectLst/>
                <a:highlight>
                  <a:srgbClr val="1B1F23"/>
                </a:highlight>
                <a:latin typeface="-apple-system"/>
              </a:rPr>
            </a:br>
            <a:r>
              <a:rPr lang="en-GB" b="0" i="0" dirty="0">
                <a:effectLst/>
                <a:highlight>
                  <a:srgbClr val="1B1F23"/>
                </a:highlight>
                <a:latin typeface="-apple-system"/>
              </a:rPr>
              <a:t>| distinct </a:t>
            </a:r>
            <a:r>
              <a:rPr lang="en-GB" b="0" i="0" dirty="0" err="1">
                <a:effectLst/>
                <a:highlight>
                  <a:srgbClr val="1B1F23"/>
                </a:highlight>
                <a:latin typeface="-apple-system"/>
              </a:rPr>
              <a:t>RemoteUrl</a:t>
            </a:r>
            <a:r>
              <a:rPr lang="en-GB" b="0" i="0" dirty="0">
                <a:effectLst/>
                <a:highlight>
                  <a:srgbClr val="1B1F23"/>
                </a:highlight>
                <a:latin typeface="-apple-system"/>
              </a:rPr>
              <a:t>; //calling </a:t>
            </a:r>
            <a:r>
              <a:rPr lang="en-GB" b="0" i="0" dirty="0" err="1">
                <a:effectLst/>
                <a:highlight>
                  <a:srgbClr val="1B1F23"/>
                </a:highlight>
                <a:latin typeface="-apple-system"/>
              </a:rPr>
              <a:t>RemoteUrl</a:t>
            </a:r>
            <a:r>
              <a:rPr lang="en-GB" b="0" i="0" dirty="0">
                <a:effectLst/>
                <a:highlight>
                  <a:srgbClr val="1B1F23"/>
                </a:highlight>
                <a:latin typeface="-apple-system"/>
              </a:rPr>
              <a:t> makes doing joins easier 😉 </a:t>
            </a:r>
            <a:br>
              <a:rPr lang="en-GB" b="0" i="0" dirty="0">
                <a:effectLst/>
                <a:highlight>
                  <a:srgbClr val="1B1F23"/>
                </a:highlight>
                <a:latin typeface="-apple-system"/>
              </a:rPr>
            </a:br>
            <a:r>
              <a:rPr lang="en-GB" b="0" i="0" dirty="0" err="1">
                <a:effectLst/>
                <a:highlight>
                  <a:srgbClr val="1B1F23"/>
                </a:highlight>
                <a:latin typeface="-apple-system"/>
              </a:rPr>
              <a:t>DeviceNetworkEvents</a:t>
            </a:r>
            <a:br>
              <a:rPr lang="en-GB" b="0" i="0" dirty="0">
                <a:effectLst/>
                <a:highlight>
                  <a:srgbClr val="1B1F23"/>
                </a:highlight>
                <a:latin typeface="-apple-system"/>
              </a:rPr>
            </a:br>
            <a:r>
              <a:rPr lang="en-GB" b="0" i="0" dirty="0">
                <a:effectLst/>
                <a:highlight>
                  <a:srgbClr val="1B1F23"/>
                </a:highlight>
                <a:latin typeface="-apple-system"/>
              </a:rPr>
              <a:t>| where </a:t>
            </a:r>
            <a:r>
              <a:rPr lang="en-GB" b="0" i="0" dirty="0" err="1">
                <a:effectLst/>
                <a:highlight>
                  <a:srgbClr val="1B1F23"/>
                </a:highlight>
                <a:latin typeface="-apple-system"/>
              </a:rPr>
              <a:t>RemoteUrl</a:t>
            </a:r>
            <a:r>
              <a:rPr lang="en-GB" b="0" i="0" dirty="0">
                <a:effectLst/>
                <a:highlight>
                  <a:srgbClr val="1B1F23"/>
                </a:highlight>
                <a:latin typeface="-apple-system"/>
              </a:rPr>
              <a:t> in (</a:t>
            </a:r>
            <a:r>
              <a:rPr lang="en-GB" b="0" i="0" dirty="0" err="1">
                <a:effectLst/>
                <a:highlight>
                  <a:srgbClr val="1B1F23"/>
                </a:highlight>
                <a:latin typeface="-apple-system"/>
              </a:rPr>
              <a:t>CloudFlareWorkers</a:t>
            </a:r>
            <a:r>
              <a:rPr lang="en-GB" b="0" i="0" dirty="0">
                <a:effectLst/>
                <a:highlight>
                  <a:srgbClr val="1B1F23"/>
                </a:highlight>
                <a:latin typeface="-apple-system"/>
              </a:rPr>
              <a:t>) //example, use as you please</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47</a:t>
            </a:fld>
            <a:endParaRPr lang="en-GB"/>
          </a:p>
        </p:txBody>
      </p:sp>
    </p:spTree>
    <p:extLst>
      <p:ext uri="{BB962C8B-B14F-4D97-AF65-F5344CB8AC3E}">
        <p14:creationId xmlns:p14="http://schemas.microsoft.com/office/powerpoint/2010/main" val="3468649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hlinkClick r:id="rId3"/>
              </a:rPr>
              <a:t>kql</a:t>
            </a:r>
            <a:r>
              <a:rPr lang="en-GB" dirty="0">
                <a:hlinkClick r:id="rId3"/>
              </a:rPr>
              <a:t>/</a:t>
            </a:r>
            <a:r>
              <a:rPr lang="en-GB" dirty="0" err="1">
                <a:hlinkClick r:id="rId3"/>
              </a:rPr>
              <a:t>aitmInvestigation.kql</a:t>
            </a:r>
            <a:r>
              <a:rPr lang="en-GB" dirty="0">
                <a:hlinkClick r:id="rId3"/>
              </a:rPr>
              <a:t> at main · jsa2/</a:t>
            </a:r>
            <a:r>
              <a:rPr lang="en-GB" dirty="0" err="1">
                <a:hlinkClick r:id="rId3"/>
              </a:rPr>
              <a:t>kql</a:t>
            </a:r>
            <a:r>
              <a:rPr lang="en-GB" dirty="0">
                <a:hlinkClick r:id="rId3"/>
              </a:rPr>
              <a:t> · GitHub</a:t>
            </a:r>
            <a:endParaRPr lang="en-GB" dirty="0"/>
          </a:p>
          <a:p>
            <a:endParaRPr lang="en-GB" dirty="0"/>
          </a:p>
          <a:p>
            <a:r>
              <a:rPr lang="en-GB" dirty="0" err="1">
                <a:hlinkClick r:id="rId4"/>
              </a:rPr>
              <a:t>kql</a:t>
            </a:r>
            <a:r>
              <a:rPr lang="en-GB" dirty="0">
                <a:hlinkClick r:id="rId4"/>
              </a:rPr>
              <a:t>/</a:t>
            </a:r>
            <a:r>
              <a:rPr lang="en-GB" dirty="0" err="1">
                <a:hlinkClick r:id="rId4"/>
              </a:rPr>
              <a:t>impossibleTravelAdvancedHunting.kql</a:t>
            </a:r>
            <a:r>
              <a:rPr lang="en-GB" dirty="0">
                <a:hlinkClick r:id="rId4"/>
              </a:rPr>
              <a:t> at main · jsa2/</a:t>
            </a:r>
            <a:r>
              <a:rPr lang="en-GB" dirty="0" err="1">
                <a:hlinkClick r:id="rId4"/>
              </a:rPr>
              <a:t>kql</a:t>
            </a:r>
            <a:r>
              <a:rPr lang="en-GB" dirty="0">
                <a:hlinkClick r:id="rId4"/>
              </a:rPr>
              <a:t> · GitHub</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48</a:t>
            </a:fld>
            <a:endParaRPr lang="en-GB"/>
          </a:p>
        </p:txBody>
      </p:sp>
    </p:spTree>
    <p:extLst>
      <p:ext uri="{BB962C8B-B14F-4D97-AF65-F5344CB8AC3E}">
        <p14:creationId xmlns:p14="http://schemas.microsoft.com/office/powerpoint/2010/main" val="380438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Non-interactive logins: minimizing the blind spot - Microsoft Community Hub</a:t>
            </a:r>
            <a:endParaRPr lang="en-GB" dirty="0"/>
          </a:p>
          <a:p>
            <a:endParaRPr lang="en-GB" dirty="0"/>
          </a:p>
          <a:p>
            <a:r>
              <a:rPr lang="en-GB" dirty="0">
                <a:hlinkClick r:id="rId4"/>
              </a:rPr>
              <a:t>Business Email Compromise Detection – </a:t>
            </a:r>
            <a:r>
              <a:rPr lang="en-GB" dirty="0" err="1">
                <a:hlinkClick r:id="rId4"/>
              </a:rPr>
              <a:t>ReliaQuest</a:t>
            </a:r>
            <a:endParaRPr lang="en-GB" dirty="0"/>
          </a:p>
          <a:p>
            <a:endParaRPr lang="en-GB" dirty="0"/>
          </a:p>
          <a:p>
            <a:r>
              <a:rPr lang="en-GB" b="1" i="1" dirty="0">
                <a:solidFill>
                  <a:srgbClr val="000000"/>
                </a:solidFill>
                <a:effectLst/>
                <a:highlight>
                  <a:srgbClr val="F7F7F7"/>
                </a:highlight>
                <a:latin typeface="Segoe UI" panose="020B0502040204020203" pitchFamily="34" charset="0"/>
              </a:rPr>
              <a:t>Get-</a:t>
            </a:r>
            <a:r>
              <a:rPr lang="en-GB" b="1" i="1" dirty="0" err="1">
                <a:solidFill>
                  <a:srgbClr val="000000"/>
                </a:solidFill>
                <a:effectLst/>
                <a:highlight>
                  <a:srgbClr val="F7F7F7"/>
                </a:highlight>
                <a:latin typeface="Segoe UI" panose="020B0502040204020203" pitchFamily="34" charset="0"/>
              </a:rPr>
              <a:t>CASMailbox</a:t>
            </a:r>
            <a:r>
              <a:rPr lang="en-GB" b="1" i="1" dirty="0">
                <a:solidFill>
                  <a:srgbClr val="000000"/>
                </a:solidFill>
                <a:effectLst/>
                <a:highlight>
                  <a:srgbClr val="F7F7F7"/>
                </a:highlight>
                <a:latin typeface="Segoe UI" panose="020B0502040204020203" pitchFamily="34" charset="0"/>
              </a:rPr>
              <a:t> | Set-</a:t>
            </a:r>
            <a:r>
              <a:rPr lang="en-GB" b="1" i="1" dirty="0" err="1">
                <a:solidFill>
                  <a:srgbClr val="000000"/>
                </a:solidFill>
                <a:effectLst/>
                <a:highlight>
                  <a:srgbClr val="F7F7F7"/>
                </a:highlight>
                <a:latin typeface="Segoe UI" panose="020B0502040204020203" pitchFamily="34" charset="0"/>
              </a:rPr>
              <a:t>CASMailbox</a:t>
            </a:r>
            <a:r>
              <a:rPr lang="en-GB" b="1" i="1" dirty="0">
                <a:solidFill>
                  <a:srgbClr val="000000"/>
                </a:solidFill>
                <a:effectLst/>
                <a:highlight>
                  <a:srgbClr val="F7F7F7"/>
                </a:highlight>
                <a:latin typeface="Segoe UI" panose="020B0502040204020203" pitchFamily="34" charset="0"/>
              </a:rPr>
              <a:t> -</a:t>
            </a:r>
            <a:r>
              <a:rPr lang="en-GB" b="1" i="1" dirty="0" err="1">
                <a:solidFill>
                  <a:srgbClr val="000000"/>
                </a:solidFill>
                <a:effectLst/>
                <a:highlight>
                  <a:srgbClr val="F7F7F7"/>
                </a:highlight>
                <a:latin typeface="Segoe UI" panose="020B0502040204020203" pitchFamily="34" charset="0"/>
              </a:rPr>
              <a:t>OWAEnabled</a:t>
            </a:r>
            <a:r>
              <a:rPr lang="en-GB" b="1" i="1" dirty="0">
                <a:solidFill>
                  <a:srgbClr val="000000"/>
                </a:solidFill>
                <a:effectLst/>
                <a:highlight>
                  <a:srgbClr val="F7F7F7"/>
                </a:highlight>
                <a:latin typeface="Segoe UI" panose="020B0502040204020203" pitchFamily="34" charset="0"/>
              </a:rPr>
              <a:t> $false</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49</a:t>
            </a:fld>
            <a:endParaRPr lang="en-GB"/>
          </a:p>
        </p:txBody>
      </p:sp>
    </p:spTree>
    <p:extLst>
      <p:ext uri="{BB962C8B-B14F-4D97-AF65-F5344CB8AC3E}">
        <p14:creationId xmlns:p14="http://schemas.microsoft.com/office/powerpoint/2010/main" val="3804775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GitHub - </a:t>
            </a:r>
            <a:r>
              <a:rPr lang="en-GB" dirty="0" err="1">
                <a:hlinkClick r:id="rId3"/>
              </a:rPr>
              <a:t>secureworks</a:t>
            </a:r>
            <a:r>
              <a:rPr lang="en-GB" dirty="0">
                <a:hlinkClick r:id="rId3"/>
              </a:rPr>
              <a:t>/family-of-client-ids-research: Research into Undocumented </a:t>
            </a:r>
            <a:r>
              <a:rPr lang="en-GB" dirty="0" err="1">
                <a:hlinkClick r:id="rId3"/>
              </a:rPr>
              <a:t>Behavior</a:t>
            </a:r>
            <a:r>
              <a:rPr lang="en-GB" dirty="0">
                <a:hlinkClick r:id="rId3"/>
              </a:rPr>
              <a:t> of Azure AD Refresh Tokens</a:t>
            </a:r>
            <a:endParaRPr lang="en-GB" dirty="0"/>
          </a:p>
          <a:p>
            <a:endParaRPr lang="en-GB" dirty="0"/>
          </a:p>
          <a:p>
            <a:r>
              <a:rPr lang="en-GB" dirty="0"/>
              <a:t>Didn’t talk about Insider Risk CA or Disable persistent cookie; they aren’t necessarily going to stop </a:t>
            </a:r>
            <a:r>
              <a:rPr lang="en-GB" dirty="0" err="1"/>
              <a:t>AiTM</a:t>
            </a:r>
            <a:endParaRPr lang="en-GB" dirty="0"/>
          </a:p>
          <a:p>
            <a:endParaRPr lang="en-GB" dirty="0"/>
          </a:p>
          <a:p>
            <a:endParaRPr lang="en-GB" dirty="0"/>
          </a:p>
          <a:p>
            <a:r>
              <a:rPr lang="en-GB" dirty="0"/>
              <a:t>CBA can be setup as single or multifactor, CBA does help against </a:t>
            </a:r>
            <a:r>
              <a:rPr lang="en-GB" dirty="0" err="1"/>
              <a:t>AiTM</a:t>
            </a:r>
            <a:r>
              <a:rPr lang="en-GB" dirty="0"/>
              <a:t> in the same way as FIDO but Intune does the same thing for device trust. Intune + CBA could be an option though if you have existing PKI. With FIDO you cant revoke a key directly across providers but with PKI you can.</a:t>
            </a:r>
          </a:p>
        </p:txBody>
      </p:sp>
      <p:sp>
        <p:nvSpPr>
          <p:cNvPr id="4" name="Slide Number Placeholder 3"/>
          <p:cNvSpPr>
            <a:spLocks noGrp="1"/>
          </p:cNvSpPr>
          <p:nvPr>
            <p:ph type="sldNum" sz="quarter" idx="5"/>
          </p:nvPr>
        </p:nvSpPr>
        <p:spPr/>
        <p:txBody>
          <a:bodyPr/>
          <a:lstStyle/>
          <a:p>
            <a:fld id="{8B1E0025-E963-4557-9752-FFBDB1664E42}" type="slidenum">
              <a:rPr lang="en-GB" smtClean="0"/>
              <a:t>50</a:t>
            </a:fld>
            <a:endParaRPr lang="en-GB"/>
          </a:p>
        </p:txBody>
      </p:sp>
    </p:spTree>
    <p:extLst>
      <p:ext uri="{BB962C8B-B14F-4D97-AF65-F5344CB8AC3E}">
        <p14:creationId xmlns:p14="http://schemas.microsoft.com/office/powerpoint/2010/main" val="16605627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a:p>
            <a:endParaRPr lang="en-GB" dirty="0"/>
          </a:p>
          <a:p>
            <a:r>
              <a:rPr lang="en-GB" dirty="0"/>
              <a:t>Slide 3: How to bypass MFA? </a:t>
            </a:r>
          </a:p>
          <a:p>
            <a:endParaRPr lang="en-GB" dirty="0"/>
          </a:p>
          <a:p>
            <a:r>
              <a:rPr lang="en-GB" dirty="0"/>
              <a:t>https://github.com/kgretzky/evilginx2</a:t>
            </a:r>
          </a:p>
          <a:p>
            <a:r>
              <a:rPr lang="en-GB" dirty="0"/>
              <a:t>https://github.com/drk1wi/Modlishka</a:t>
            </a:r>
          </a:p>
          <a:p>
            <a:endParaRPr lang="en-GB" dirty="0"/>
          </a:p>
          <a:p>
            <a:r>
              <a:rPr lang="en-GB" dirty="0" err="1"/>
              <a:t>Smartscreen</a:t>
            </a:r>
            <a:r>
              <a:rPr lang="en-GB" dirty="0"/>
              <a:t>/Exploit Guard KQL:</a:t>
            </a:r>
          </a:p>
          <a:p>
            <a:endParaRPr lang="en-GB" dirty="0"/>
          </a:p>
          <a:p>
            <a:r>
              <a:rPr lang="en-GB" dirty="0" err="1"/>
              <a:t>DeviceEvents</a:t>
            </a:r>
            <a:endParaRPr lang="en-GB" dirty="0"/>
          </a:p>
          <a:p>
            <a:r>
              <a:rPr lang="en-GB" dirty="0"/>
              <a:t>| where </a:t>
            </a:r>
            <a:r>
              <a:rPr lang="en-GB" dirty="0" err="1"/>
              <a:t>ActionType</a:t>
            </a:r>
            <a:r>
              <a:rPr lang="en-GB" dirty="0"/>
              <a:t> == "</a:t>
            </a:r>
            <a:r>
              <a:rPr lang="en-GB" dirty="0" err="1"/>
              <a:t>SmartScreenUrlWarning</a:t>
            </a:r>
            <a:r>
              <a:rPr lang="en-GB" dirty="0"/>
              <a:t>" or </a:t>
            </a:r>
            <a:r>
              <a:rPr lang="en-GB" dirty="0" err="1"/>
              <a:t>ActionType</a:t>
            </a:r>
            <a:r>
              <a:rPr lang="en-GB" dirty="0"/>
              <a:t> == "</a:t>
            </a:r>
            <a:r>
              <a:rPr lang="en-GB" dirty="0" err="1"/>
              <a:t>ExploitGuardNetworkProtectionBlocked</a:t>
            </a:r>
            <a:r>
              <a:rPr lang="en-GB" dirty="0"/>
              <a:t>"</a:t>
            </a:r>
          </a:p>
          <a:p>
            <a:r>
              <a:rPr lang="en-GB" dirty="0"/>
              <a:t>Browser history/</a:t>
            </a:r>
            <a:r>
              <a:rPr lang="en-GB" dirty="0" err="1"/>
              <a:t>Artificats</a:t>
            </a:r>
            <a:r>
              <a:rPr lang="en-GB" dirty="0"/>
              <a:t>: https://www.linkedin.com/pulse/stealing-passwords-defender-endpoint-jay-kerai</a:t>
            </a:r>
          </a:p>
          <a:p>
            <a:endParaRPr lang="en-GB" dirty="0"/>
          </a:p>
          <a:p>
            <a:r>
              <a:rPr lang="en-GB" dirty="0"/>
              <a:t>Slide 4:</a:t>
            </a:r>
          </a:p>
          <a:p>
            <a:r>
              <a:rPr lang="en-GB" dirty="0" err="1"/>
              <a:t>Merill</a:t>
            </a:r>
            <a:r>
              <a:rPr lang="en-GB" dirty="0"/>
              <a:t> </a:t>
            </a:r>
            <a:r>
              <a:rPr lang="en-GB" dirty="0" err="1"/>
              <a:t>Fernado</a:t>
            </a:r>
            <a:r>
              <a:rPr lang="en-GB" dirty="0"/>
              <a:t> Demo: https://www.youtube.com/watch?v=tI1bdVohOK8</a:t>
            </a:r>
          </a:p>
          <a:p>
            <a:endParaRPr lang="en-GB" dirty="0"/>
          </a:p>
          <a:p>
            <a:r>
              <a:rPr lang="en-GB" dirty="0"/>
              <a:t>Slide 6: </a:t>
            </a:r>
            <a:r>
              <a:rPr lang="en-GB" dirty="0" err="1"/>
              <a:t>Simplyfing</a:t>
            </a:r>
            <a:r>
              <a:rPr lang="en-GB" dirty="0"/>
              <a:t> the attack</a:t>
            </a:r>
          </a:p>
          <a:p>
            <a:endParaRPr lang="en-GB" dirty="0"/>
          </a:p>
          <a:p>
            <a:r>
              <a:rPr lang="en-GB" dirty="0"/>
              <a:t>https://www.microsoft.com/en-us/security/blog/2022/07/12/from-cookie-theft-to-bec-attackers-use-aitm-phishing-sites-as-entry-point-to-further-financial-fraud/</a:t>
            </a:r>
          </a:p>
          <a:p>
            <a:endParaRPr lang="en-GB" dirty="0"/>
          </a:p>
          <a:p>
            <a:r>
              <a:rPr lang="en-GB" dirty="0"/>
              <a:t>Slide 8:</a:t>
            </a:r>
          </a:p>
          <a:p>
            <a:endParaRPr lang="en-GB" dirty="0"/>
          </a:p>
          <a:p>
            <a:r>
              <a:rPr lang="en-GB" dirty="0"/>
              <a:t>host locally: https://janbakker.tech/running-evilginx-3-0-on-windows/</a:t>
            </a:r>
          </a:p>
          <a:p>
            <a:endParaRPr lang="en-GB" dirty="0"/>
          </a:p>
          <a:p>
            <a:r>
              <a:rPr lang="en-GB" dirty="0"/>
              <a:t>Slide 12: Conditional Access: Sign-in Risk (Identity Protection)</a:t>
            </a:r>
          </a:p>
          <a:p>
            <a:endParaRPr lang="en-GB" dirty="0"/>
          </a:p>
          <a:p>
            <a:r>
              <a:rPr lang="en-GB" dirty="0"/>
              <a:t>Microsoft Entra ID Protection risk-based access policies - Microsoft Entra ID Protection | Microsoft Learn</a:t>
            </a:r>
          </a:p>
          <a:p>
            <a:endParaRPr lang="en-GB" dirty="0"/>
          </a:p>
          <a:p>
            <a:endParaRPr lang="en-GB" dirty="0"/>
          </a:p>
          <a:p>
            <a:r>
              <a:rPr lang="en-GB" dirty="0"/>
              <a:t>Slide 13: On the same note…Idle Session Time Out</a:t>
            </a:r>
          </a:p>
          <a:p>
            <a:endParaRPr lang="en-GB" dirty="0"/>
          </a:p>
          <a:p>
            <a:r>
              <a:rPr lang="en-GB" dirty="0"/>
              <a:t>https://learn.microsoft.com/en-us/microsoft-365/admin/manage/idle-session-timeout-web-apps?view=o365-worldwide#details-about-idle-session-timeout</a:t>
            </a:r>
          </a:p>
          <a:p>
            <a:endParaRPr lang="en-GB" dirty="0"/>
          </a:p>
          <a:p>
            <a:r>
              <a:rPr lang="en-GB" dirty="0"/>
              <a:t>Slide 15: Conditional Access: Block Certain Device Platforms/User agents</a:t>
            </a:r>
          </a:p>
          <a:p>
            <a:endParaRPr lang="en-GB" dirty="0"/>
          </a:p>
          <a:p>
            <a:r>
              <a:rPr lang="en-GB" dirty="0"/>
              <a:t>Queries:</a:t>
            </a:r>
          </a:p>
          <a:p>
            <a:endParaRPr lang="en-GB" dirty="0"/>
          </a:p>
          <a:p>
            <a:r>
              <a:rPr lang="en-GB" dirty="0"/>
              <a:t>let </a:t>
            </a:r>
            <a:r>
              <a:rPr lang="en-GB" dirty="0" err="1"/>
              <a:t>OfficeHomeSessionIds</a:t>
            </a:r>
            <a:r>
              <a:rPr lang="en-GB" dirty="0"/>
              <a:t> = </a:t>
            </a:r>
          </a:p>
          <a:p>
            <a:r>
              <a:rPr lang="en-GB" dirty="0" err="1"/>
              <a:t>AADSignInEventsBeta</a:t>
            </a:r>
            <a:endParaRPr lang="en-GB" dirty="0"/>
          </a:p>
          <a:p>
            <a:r>
              <a:rPr lang="en-GB" dirty="0"/>
              <a:t>| where Timestamp &gt; ago(1d)</a:t>
            </a:r>
          </a:p>
          <a:p>
            <a:r>
              <a:rPr lang="en-GB" dirty="0"/>
              <a:t>| where </a:t>
            </a:r>
            <a:r>
              <a:rPr lang="en-GB" dirty="0" err="1"/>
              <a:t>ErrorCode</a:t>
            </a:r>
            <a:r>
              <a:rPr lang="en-GB" dirty="0"/>
              <a:t> == 0</a:t>
            </a:r>
          </a:p>
          <a:p>
            <a:r>
              <a:rPr lang="en-GB" dirty="0"/>
              <a:t>| where </a:t>
            </a:r>
            <a:r>
              <a:rPr lang="en-GB" dirty="0" err="1"/>
              <a:t>ApplicationId</a:t>
            </a:r>
            <a:r>
              <a:rPr lang="en-GB" dirty="0"/>
              <a:t> == "4765445b-32c6-49b0-83e6-1d93765276ca" //</a:t>
            </a:r>
            <a:r>
              <a:rPr lang="en-GB" dirty="0" err="1"/>
              <a:t>OfficeHome</a:t>
            </a:r>
            <a:r>
              <a:rPr lang="en-GB" dirty="0"/>
              <a:t> application </a:t>
            </a:r>
          </a:p>
          <a:p>
            <a:r>
              <a:rPr lang="en-GB" dirty="0"/>
              <a:t>| where </a:t>
            </a:r>
            <a:r>
              <a:rPr lang="en-GB" dirty="0" err="1"/>
              <a:t>ClientAppUsed</a:t>
            </a:r>
            <a:r>
              <a:rPr lang="en-GB" dirty="0"/>
              <a:t> == "Browser" </a:t>
            </a:r>
          </a:p>
          <a:p>
            <a:r>
              <a:rPr lang="en-GB" dirty="0"/>
              <a:t>| where </a:t>
            </a:r>
            <a:r>
              <a:rPr lang="en-GB" dirty="0" err="1"/>
              <a:t>LogonType</a:t>
            </a:r>
            <a:r>
              <a:rPr lang="en-GB" dirty="0"/>
              <a:t> has "</a:t>
            </a:r>
            <a:r>
              <a:rPr lang="en-GB" dirty="0" err="1"/>
              <a:t>interactiveUser</a:t>
            </a:r>
            <a:r>
              <a:rPr lang="en-GB" dirty="0"/>
              <a:t>" </a:t>
            </a:r>
          </a:p>
          <a:p>
            <a:r>
              <a:rPr lang="en-GB" dirty="0"/>
              <a:t>| summarize </a:t>
            </a:r>
            <a:r>
              <a:rPr lang="en-GB" dirty="0" err="1"/>
              <a:t>arg_min</a:t>
            </a:r>
            <a:r>
              <a:rPr lang="en-GB" dirty="0"/>
              <a:t>(Timestamp, Country) by </a:t>
            </a:r>
            <a:r>
              <a:rPr lang="en-GB" dirty="0" err="1"/>
              <a:t>SessionId</a:t>
            </a:r>
            <a:r>
              <a:rPr lang="en-GB" dirty="0"/>
              <a:t>;</a:t>
            </a:r>
          </a:p>
          <a:p>
            <a:r>
              <a:rPr lang="en-GB" dirty="0" err="1"/>
              <a:t>AADSignInEventsBeta</a:t>
            </a:r>
            <a:endParaRPr lang="en-GB" dirty="0"/>
          </a:p>
          <a:p>
            <a:r>
              <a:rPr lang="en-GB" dirty="0"/>
              <a:t>| where Timestamp &gt; ago(1d)</a:t>
            </a:r>
          </a:p>
          <a:p>
            <a:r>
              <a:rPr lang="en-GB" dirty="0"/>
              <a:t>| where </a:t>
            </a:r>
            <a:r>
              <a:rPr lang="en-GB" dirty="0" err="1"/>
              <a:t>ApplicationId</a:t>
            </a:r>
            <a:r>
              <a:rPr lang="en-GB" dirty="0"/>
              <a:t> != "4765445b-32c6-49b0-83e6-1d93765276ca"</a:t>
            </a:r>
          </a:p>
          <a:p>
            <a:r>
              <a:rPr lang="en-GB" dirty="0"/>
              <a:t>| where </a:t>
            </a:r>
            <a:r>
              <a:rPr lang="en-GB" dirty="0" err="1"/>
              <a:t>ClientAppUsed</a:t>
            </a:r>
            <a:r>
              <a:rPr lang="en-GB" dirty="0"/>
              <a:t> == "Browser" </a:t>
            </a:r>
          </a:p>
          <a:p>
            <a:r>
              <a:rPr lang="en-GB" dirty="0"/>
              <a:t>| project </a:t>
            </a:r>
            <a:r>
              <a:rPr lang="en-GB" dirty="0" err="1"/>
              <a:t>OtherTimestamp</a:t>
            </a:r>
            <a:r>
              <a:rPr lang="en-GB" dirty="0"/>
              <a:t> = Timestamp, Application, </a:t>
            </a:r>
            <a:r>
              <a:rPr lang="en-GB" dirty="0" err="1"/>
              <a:t>ApplicationId</a:t>
            </a:r>
            <a:r>
              <a:rPr lang="en-GB" dirty="0"/>
              <a:t>, </a:t>
            </a:r>
            <a:r>
              <a:rPr lang="en-GB" dirty="0" err="1"/>
              <a:t>AccountObjectId</a:t>
            </a:r>
            <a:r>
              <a:rPr lang="en-GB" dirty="0"/>
              <a:t>, </a:t>
            </a:r>
            <a:r>
              <a:rPr lang="en-GB" dirty="0" err="1"/>
              <a:t>AccountDisplayName</a:t>
            </a:r>
            <a:r>
              <a:rPr lang="en-GB" dirty="0"/>
              <a:t>, </a:t>
            </a:r>
            <a:r>
              <a:rPr lang="en-GB" dirty="0" err="1"/>
              <a:t>OtherCountry</a:t>
            </a:r>
            <a:r>
              <a:rPr lang="en-GB" dirty="0"/>
              <a:t> = Country, </a:t>
            </a:r>
            <a:r>
              <a:rPr lang="en-GB" dirty="0" err="1"/>
              <a:t>SessionId</a:t>
            </a:r>
            <a:endParaRPr lang="en-GB" dirty="0"/>
          </a:p>
          <a:p>
            <a:r>
              <a:rPr lang="en-GB" dirty="0"/>
              <a:t>| join </a:t>
            </a:r>
            <a:r>
              <a:rPr lang="en-GB" dirty="0" err="1"/>
              <a:t>OfficeHomeSessionIds</a:t>
            </a:r>
            <a:r>
              <a:rPr lang="en-GB" dirty="0"/>
              <a:t> on </a:t>
            </a:r>
            <a:r>
              <a:rPr lang="en-GB" dirty="0" err="1"/>
              <a:t>SessionId</a:t>
            </a:r>
            <a:endParaRPr lang="en-GB" dirty="0"/>
          </a:p>
          <a:p>
            <a:r>
              <a:rPr lang="en-GB" dirty="0"/>
              <a:t>| where </a:t>
            </a:r>
            <a:r>
              <a:rPr lang="en-GB" dirty="0" err="1"/>
              <a:t>OtherTimestamp</a:t>
            </a:r>
            <a:r>
              <a:rPr lang="en-GB" dirty="0"/>
              <a:t> &gt; Timestamp and </a:t>
            </a:r>
            <a:r>
              <a:rPr lang="en-GB" dirty="0" err="1"/>
              <a:t>OtherCountry</a:t>
            </a:r>
            <a:r>
              <a:rPr lang="en-GB" dirty="0"/>
              <a:t> != Country</a:t>
            </a:r>
          </a:p>
          <a:p>
            <a:endParaRPr lang="en-GB" dirty="0"/>
          </a:p>
          <a:p>
            <a:r>
              <a:rPr lang="en-GB" dirty="0"/>
              <a:t>union </a:t>
            </a:r>
            <a:r>
              <a:rPr lang="en-GB" dirty="0" err="1"/>
              <a:t>SigninLogs</a:t>
            </a:r>
            <a:r>
              <a:rPr lang="en-GB" dirty="0"/>
              <a:t> , </a:t>
            </a:r>
            <a:r>
              <a:rPr lang="en-GB" dirty="0" err="1"/>
              <a:t>AADNonInteractiveUserSignInLogs</a:t>
            </a:r>
            <a:endParaRPr lang="en-GB" dirty="0"/>
          </a:p>
          <a:p>
            <a:r>
              <a:rPr lang="en-GB" dirty="0"/>
              <a:t>| where </a:t>
            </a:r>
            <a:r>
              <a:rPr lang="en-GB" dirty="0" err="1"/>
              <a:t>isnotempty</a:t>
            </a:r>
            <a:r>
              <a:rPr lang="en-GB" dirty="0"/>
              <a:t>(</a:t>
            </a:r>
            <a:r>
              <a:rPr lang="en-GB" dirty="0" err="1"/>
              <a:t>UserAgent</a:t>
            </a:r>
            <a:r>
              <a:rPr lang="en-GB" dirty="0"/>
              <a:t>)//| extend </a:t>
            </a:r>
            <a:r>
              <a:rPr lang="en-GB" dirty="0" err="1"/>
              <a:t>UserAgent</a:t>
            </a:r>
            <a:r>
              <a:rPr lang="en-GB" dirty="0"/>
              <a:t> = </a:t>
            </a:r>
            <a:r>
              <a:rPr lang="en-GB" dirty="0" err="1"/>
              <a:t>replace_string</a:t>
            </a:r>
            <a:r>
              <a:rPr lang="en-GB" dirty="0"/>
              <a:t>(</a:t>
            </a:r>
            <a:r>
              <a:rPr lang="en-GB" dirty="0" err="1"/>
              <a:t>UserAgent</a:t>
            </a:r>
            <a:r>
              <a:rPr lang="en-GB" dirty="0"/>
              <a:t>,";","")| where </a:t>
            </a:r>
            <a:r>
              <a:rPr lang="en-GB" dirty="0" err="1"/>
              <a:t>ResultType</a:t>
            </a:r>
            <a:r>
              <a:rPr lang="en-GB" dirty="0"/>
              <a:t> == "0"| extend </a:t>
            </a:r>
            <a:r>
              <a:rPr lang="en-GB" dirty="0" err="1"/>
              <a:t>UserAgentDetail</a:t>
            </a:r>
            <a:r>
              <a:rPr lang="en-GB" dirty="0"/>
              <a:t> = </a:t>
            </a:r>
            <a:r>
              <a:rPr lang="en-GB" dirty="0" err="1"/>
              <a:t>todynamic</a:t>
            </a:r>
            <a:r>
              <a:rPr lang="en-GB" dirty="0"/>
              <a:t>(</a:t>
            </a:r>
            <a:r>
              <a:rPr lang="en-GB" dirty="0" err="1"/>
              <a:t>parse_user_agent</a:t>
            </a:r>
            <a:r>
              <a:rPr lang="en-GB" dirty="0"/>
              <a:t>(</a:t>
            </a:r>
            <a:r>
              <a:rPr lang="en-GB" dirty="0" err="1"/>
              <a:t>UserAgent</a:t>
            </a:r>
            <a:r>
              <a:rPr lang="en-GB" dirty="0"/>
              <a:t>, dynamic(["browser","</a:t>
            </a:r>
            <a:r>
              <a:rPr lang="en-GB" dirty="0" err="1"/>
              <a:t>os</a:t>
            </a:r>
            <a:r>
              <a:rPr lang="en-GB" dirty="0"/>
              <a:t>","device"])))| extend OS = </a:t>
            </a:r>
            <a:r>
              <a:rPr lang="en-GB" dirty="0" err="1"/>
              <a:t>strcat</a:t>
            </a:r>
            <a:r>
              <a:rPr lang="en-GB" dirty="0"/>
              <a:t>(</a:t>
            </a:r>
            <a:r>
              <a:rPr lang="en-GB" dirty="0" err="1"/>
              <a:t>parse_json</a:t>
            </a:r>
            <a:r>
              <a:rPr lang="en-GB" dirty="0"/>
              <a:t>(</a:t>
            </a:r>
            <a:r>
              <a:rPr lang="en-GB" dirty="0" err="1"/>
              <a:t>tostring</a:t>
            </a:r>
            <a:r>
              <a:rPr lang="en-GB" dirty="0"/>
              <a:t>(</a:t>
            </a:r>
            <a:r>
              <a:rPr lang="en-GB" dirty="0" err="1"/>
              <a:t>UserAgentDetail.OperatingSystem</a:t>
            </a:r>
            <a:r>
              <a:rPr lang="en-GB" dirty="0"/>
              <a:t>)).Family," ",</a:t>
            </a:r>
            <a:r>
              <a:rPr lang="en-GB" dirty="0" err="1"/>
              <a:t>parse_json</a:t>
            </a:r>
            <a:r>
              <a:rPr lang="en-GB" dirty="0"/>
              <a:t>(</a:t>
            </a:r>
            <a:r>
              <a:rPr lang="en-GB" dirty="0" err="1"/>
              <a:t>tostring</a:t>
            </a:r>
            <a:r>
              <a:rPr lang="en-GB" dirty="0"/>
              <a:t>(</a:t>
            </a:r>
            <a:r>
              <a:rPr lang="en-GB" dirty="0" err="1"/>
              <a:t>UserAgentDetail.OperatingSystem</a:t>
            </a:r>
            <a:r>
              <a:rPr lang="en-GB" dirty="0"/>
              <a:t>)).</a:t>
            </a:r>
            <a:r>
              <a:rPr lang="en-GB" dirty="0" err="1"/>
              <a:t>MajorVersion,parse_json</a:t>
            </a:r>
            <a:r>
              <a:rPr lang="en-GB" dirty="0"/>
              <a:t>(</a:t>
            </a:r>
            <a:r>
              <a:rPr lang="en-GB" dirty="0" err="1"/>
              <a:t>tostring</a:t>
            </a:r>
            <a:r>
              <a:rPr lang="en-GB" dirty="0"/>
              <a:t>(</a:t>
            </a:r>
            <a:r>
              <a:rPr lang="en-GB" dirty="0" err="1"/>
              <a:t>UserAgentDetail</a:t>
            </a:r>
            <a:r>
              <a:rPr lang="en-GB" dirty="0"/>
              <a:t>. </a:t>
            </a:r>
            <a:r>
              <a:rPr lang="en-GB" dirty="0" err="1"/>
              <a:t>OperatingSystem</a:t>
            </a:r>
            <a:r>
              <a:rPr lang="en-GB" dirty="0"/>
              <a:t>)).</a:t>
            </a:r>
            <a:r>
              <a:rPr lang="en-GB" dirty="0" err="1"/>
              <a:t>MinorVersion</a:t>
            </a:r>
            <a:r>
              <a:rPr lang="en-GB" dirty="0"/>
              <a:t>)| extend </a:t>
            </a:r>
            <a:r>
              <a:rPr lang="en-GB" dirty="0" err="1"/>
              <a:t>UserAgentDetail</a:t>
            </a:r>
            <a:r>
              <a:rPr lang="en-GB" dirty="0"/>
              <a:t> = </a:t>
            </a:r>
            <a:r>
              <a:rPr lang="en-GB" dirty="0" err="1"/>
              <a:t>todynamic</a:t>
            </a:r>
            <a:r>
              <a:rPr lang="en-GB" dirty="0"/>
              <a:t>(</a:t>
            </a:r>
            <a:r>
              <a:rPr lang="en-GB" dirty="0" err="1"/>
              <a:t>parse_user_agent</a:t>
            </a:r>
            <a:r>
              <a:rPr lang="en-GB" dirty="0"/>
              <a:t>(</a:t>
            </a:r>
            <a:r>
              <a:rPr lang="en-GB" dirty="0" err="1"/>
              <a:t>UserAgent</a:t>
            </a:r>
            <a:r>
              <a:rPr lang="en-GB" dirty="0"/>
              <a:t>, "browser"))| extend </a:t>
            </a:r>
            <a:r>
              <a:rPr lang="en-GB" dirty="0" err="1"/>
              <a:t>UserAgentFamily</a:t>
            </a:r>
            <a:r>
              <a:rPr lang="en-GB" dirty="0"/>
              <a:t> = </a:t>
            </a:r>
            <a:r>
              <a:rPr lang="en-GB" dirty="0" err="1"/>
              <a:t>tostring</a:t>
            </a:r>
            <a:r>
              <a:rPr lang="en-GB" dirty="0"/>
              <a:t>(</a:t>
            </a:r>
            <a:r>
              <a:rPr lang="en-GB" dirty="0" err="1"/>
              <a:t>parse_json</a:t>
            </a:r>
            <a:r>
              <a:rPr lang="en-GB" dirty="0"/>
              <a:t>(</a:t>
            </a:r>
            <a:r>
              <a:rPr lang="en-GB" dirty="0" err="1"/>
              <a:t>tostring</a:t>
            </a:r>
            <a:r>
              <a:rPr lang="en-GB" dirty="0"/>
              <a:t>(</a:t>
            </a:r>
            <a:r>
              <a:rPr lang="en-GB" dirty="0" err="1"/>
              <a:t>UserAgentDetail.Browser</a:t>
            </a:r>
            <a:r>
              <a:rPr lang="en-GB" dirty="0"/>
              <a:t>)).Family)| extend </a:t>
            </a:r>
            <a:r>
              <a:rPr lang="en-GB" dirty="0" err="1"/>
              <a:t>UserAgentMajorVersion</a:t>
            </a:r>
            <a:r>
              <a:rPr lang="en-GB" dirty="0"/>
              <a:t> = </a:t>
            </a:r>
            <a:r>
              <a:rPr lang="en-GB" dirty="0" err="1"/>
              <a:t>toint</a:t>
            </a:r>
            <a:r>
              <a:rPr lang="en-GB" dirty="0"/>
              <a:t>(</a:t>
            </a:r>
            <a:r>
              <a:rPr lang="en-GB" dirty="0" err="1"/>
              <a:t>parse_json</a:t>
            </a:r>
            <a:r>
              <a:rPr lang="en-GB" dirty="0"/>
              <a:t>(</a:t>
            </a:r>
            <a:r>
              <a:rPr lang="en-GB" dirty="0" err="1"/>
              <a:t>tostring</a:t>
            </a:r>
            <a:r>
              <a:rPr lang="en-GB" dirty="0"/>
              <a:t>(</a:t>
            </a:r>
            <a:r>
              <a:rPr lang="en-GB" dirty="0" err="1"/>
              <a:t>UserAgentDetail.Browser</a:t>
            </a:r>
            <a:r>
              <a:rPr lang="en-GB" dirty="0"/>
              <a:t>)).</a:t>
            </a:r>
            <a:r>
              <a:rPr lang="en-GB" dirty="0" err="1"/>
              <a:t>MajorVersion</a:t>
            </a:r>
            <a:r>
              <a:rPr lang="en-GB" dirty="0"/>
              <a:t>)| extend </a:t>
            </a:r>
            <a:r>
              <a:rPr lang="en-GB" dirty="0" err="1"/>
              <a:t>UserAgentMinorVersion</a:t>
            </a:r>
            <a:r>
              <a:rPr lang="en-GB" dirty="0"/>
              <a:t> = </a:t>
            </a:r>
            <a:r>
              <a:rPr lang="en-GB" dirty="0" err="1"/>
              <a:t>toint</a:t>
            </a:r>
            <a:r>
              <a:rPr lang="en-GB" dirty="0"/>
              <a:t>(</a:t>
            </a:r>
            <a:r>
              <a:rPr lang="en-GB" dirty="0" err="1"/>
              <a:t>parse_json</a:t>
            </a:r>
            <a:r>
              <a:rPr lang="en-GB" dirty="0"/>
              <a:t>(</a:t>
            </a:r>
            <a:r>
              <a:rPr lang="en-GB" dirty="0" err="1"/>
              <a:t>tostring</a:t>
            </a:r>
            <a:r>
              <a:rPr lang="en-GB" dirty="0"/>
              <a:t>(</a:t>
            </a:r>
            <a:r>
              <a:rPr lang="en-GB" dirty="0" err="1"/>
              <a:t>UserAgentDetail.Browser</a:t>
            </a:r>
            <a:r>
              <a:rPr lang="en-GB" dirty="0"/>
              <a:t>)).</a:t>
            </a:r>
            <a:r>
              <a:rPr lang="en-GB" dirty="0" err="1"/>
              <a:t>MinorVersion</a:t>
            </a:r>
            <a:r>
              <a:rPr lang="en-GB" dirty="0"/>
              <a:t>)| where </a:t>
            </a:r>
            <a:r>
              <a:rPr lang="en-GB" dirty="0" err="1"/>
              <a:t>isnotempty</a:t>
            </a:r>
            <a:r>
              <a:rPr lang="en-GB" dirty="0"/>
              <a:t>(</a:t>
            </a:r>
            <a:r>
              <a:rPr lang="en-GB" dirty="0" err="1"/>
              <a:t>UserAgentMajorVersion</a:t>
            </a:r>
            <a:r>
              <a:rPr lang="en-GB" dirty="0"/>
              <a:t>)| extend </a:t>
            </a:r>
            <a:r>
              <a:rPr lang="en-GB" dirty="0" err="1"/>
              <a:t>UserAgentMinorVersion</a:t>
            </a:r>
            <a:r>
              <a:rPr lang="en-GB" dirty="0"/>
              <a:t> == </a:t>
            </a:r>
            <a:r>
              <a:rPr lang="en-GB" dirty="0" err="1"/>
              <a:t>iff</a:t>
            </a:r>
            <a:r>
              <a:rPr lang="en-GB" dirty="0"/>
              <a:t>(</a:t>
            </a:r>
            <a:r>
              <a:rPr lang="en-GB" dirty="0" err="1"/>
              <a:t>isempty</a:t>
            </a:r>
            <a:r>
              <a:rPr lang="en-GB" dirty="0"/>
              <a:t>(</a:t>
            </a:r>
            <a:r>
              <a:rPr lang="en-GB" dirty="0" err="1"/>
              <a:t>UserAgentMinorVersion</a:t>
            </a:r>
            <a:r>
              <a:rPr lang="en-GB" dirty="0"/>
              <a:t>),0,UserAgentMinorVersion)| summarize Count=count() by </a:t>
            </a:r>
            <a:r>
              <a:rPr lang="en-GB" dirty="0" err="1"/>
              <a:t>UserAgentFamily</a:t>
            </a:r>
            <a:r>
              <a:rPr lang="en-GB" dirty="0"/>
              <a:t>, </a:t>
            </a:r>
            <a:r>
              <a:rPr lang="en-GB" dirty="0" err="1"/>
              <a:t>UserAgentMajorVersion</a:t>
            </a:r>
            <a:r>
              <a:rPr lang="en-GB" dirty="0"/>
              <a:t>, </a:t>
            </a:r>
            <a:r>
              <a:rPr lang="en-GB" dirty="0" err="1"/>
              <a:t>UserAgentMinorVersion</a:t>
            </a:r>
            <a:r>
              <a:rPr lang="en-GB" dirty="0"/>
              <a:t>, OS| sort by Count</a:t>
            </a:r>
          </a:p>
          <a:p>
            <a:endParaRPr lang="en-GB" dirty="0"/>
          </a:p>
          <a:p>
            <a:r>
              <a:rPr lang="en-GB" dirty="0"/>
              <a:t>Slide 18: CAE</a:t>
            </a:r>
          </a:p>
          <a:p>
            <a:endParaRPr lang="en-GB" dirty="0"/>
          </a:p>
          <a:p>
            <a:r>
              <a:rPr lang="en-GB" dirty="0"/>
              <a:t>https://cloudbrothers.info/en/continuous-access-evaluation/</a:t>
            </a:r>
          </a:p>
          <a:p>
            <a:endParaRPr lang="en-GB" dirty="0"/>
          </a:p>
          <a:p>
            <a:r>
              <a:rPr lang="en-GB" dirty="0"/>
              <a:t>https://openid.net/specs/openid-sse-framework-1_0-01.html</a:t>
            </a:r>
          </a:p>
          <a:p>
            <a:endParaRPr lang="en-GB" dirty="0"/>
          </a:p>
          <a:p>
            <a:r>
              <a:rPr lang="en-GB" dirty="0"/>
              <a:t>Slide 19: Banned passwords</a:t>
            </a:r>
          </a:p>
          <a:p>
            <a:endParaRPr lang="en-GB" dirty="0"/>
          </a:p>
          <a:p>
            <a:r>
              <a:rPr lang="en-GB" dirty="0"/>
              <a:t>Tools</a:t>
            </a:r>
          </a:p>
          <a:p>
            <a:r>
              <a:rPr lang="en-GB" dirty="0"/>
              <a:t>https://github.com/jkerai1/AzurePasswordProtectionCalculator</a:t>
            </a:r>
          </a:p>
          <a:p>
            <a:r>
              <a:rPr lang="en-GB" dirty="0"/>
              <a:t>https://github.com/jkerai1/GeneratePasswordListFromWebsite</a:t>
            </a:r>
          </a:p>
          <a:p>
            <a:endParaRPr lang="en-GB" dirty="0"/>
          </a:p>
          <a:p>
            <a:endParaRPr lang="en-GB" dirty="0"/>
          </a:p>
          <a:p>
            <a:r>
              <a:rPr lang="en-GB" dirty="0"/>
              <a:t>Sites:</a:t>
            </a:r>
          </a:p>
          <a:p>
            <a:r>
              <a:rPr lang="en-GB" dirty="0"/>
              <a:t>https://exposed.lol/ (free)</a:t>
            </a:r>
          </a:p>
          <a:p>
            <a:r>
              <a:rPr lang="en-GB" dirty="0"/>
              <a:t>https://leakpeek.com/</a:t>
            </a:r>
          </a:p>
          <a:p>
            <a:r>
              <a:rPr lang="en-GB" dirty="0"/>
              <a:t>intelx.io</a:t>
            </a:r>
          </a:p>
          <a:p>
            <a:r>
              <a:rPr lang="en-GB" dirty="0"/>
              <a:t>https://www.hudsonrock.com/</a:t>
            </a:r>
          </a:p>
          <a:p>
            <a:r>
              <a:rPr lang="en-GB" dirty="0"/>
              <a:t>https://leakcheck.io/</a:t>
            </a:r>
          </a:p>
          <a:p>
            <a:endParaRPr lang="en-GB" dirty="0"/>
          </a:p>
          <a:p>
            <a:endParaRPr lang="en-GB" dirty="0"/>
          </a:p>
          <a:p>
            <a:r>
              <a:rPr lang="en-GB" dirty="0"/>
              <a:t>Slide 20: PIM</a:t>
            </a:r>
          </a:p>
          <a:p>
            <a:endParaRPr lang="en-GB" dirty="0"/>
          </a:p>
          <a:p>
            <a:r>
              <a:rPr lang="en-GB" dirty="0"/>
              <a:t>https://jeffreyappel.nl/protect-against-aitm-mfa-phishing-attacks-using-microsoft-technology/</a:t>
            </a:r>
          </a:p>
          <a:p>
            <a:r>
              <a:rPr lang="en-GB" dirty="0"/>
              <a:t>https://www.linkedin.com/posts/jay-kerai-cyber_entra-aitm-token-activity-7233084655942410240-e5zO</a:t>
            </a:r>
          </a:p>
          <a:p>
            <a:endParaRPr lang="en-GB" dirty="0"/>
          </a:p>
          <a:p>
            <a:r>
              <a:rPr lang="en-GB" dirty="0"/>
              <a:t>Slide 23: Attacker Controls the Proxy</a:t>
            </a:r>
          </a:p>
          <a:p>
            <a:endParaRPr lang="en-GB" dirty="0"/>
          </a:p>
          <a:p>
            <a:r>
              <a:rPr lang="en-GB" dirty="0"/>
              <a:t>https://github.com/nicolonsky/AzureAiTMFunction </a:t>
            </a:r>
          </a:p>
          <a:p>
            <a:endParaRPr lang="en-GB" dirty="0"/>
          </a:p>
          <a:p>
            <a:r>
              <a:rPr lang="en-GB" dirty="0"/>
              <a:t>Slide 24-28: Canary Token</a:t>
            </a:r>
          </a:p>
          <a:p>
            <a:endParaRPr lang="en-GB" dirty="0"/>
          </a:p>
          <a:p>
            <a:r>
              <a:rPr lang="en-GB" dirty="0"/>
              <a:t>https://didsomeoneclone.me/</a:t>
            </a:r>
          </a:p>
          <a:p>
            <a:r>
              <a:rPr lang="en-GB" dirty="0"/>
              <a:t>https://www.linkedin.com/pulse/punishing-aitms-using-css-flask-jay-kerai-ffrhe/</a:t>
            </a:r>
          </a:p>
          <a:p>
            <a:endParaRPr lang="en-GB" dirty="0"/>
          </a:p>
          <a:p>
            <a:endParaRPr lang="en-GB" dirty="0"/>
          </a:p>
          <a:p>
            <a:r>
              <a:rPr lang="en-GB" dirty="0"/>
              <a:t>Slide 31: FIDO</a:t>
            </a:r>
          </a:p>
          <a:p>
            <a:endParaRPr lang="en-GB" dirty="0"/>
          </a:p>
          <a:p>
            <a:r>
              <a:rPr lang="en-GB" dirty="0"/>
              <a:t>https://www.w3.org/TR/webauthn/#dictdef-tokenbinding</a:t>
            </a:r>
          </a:p>
          <a:p>
            <a:r>
              <a:rPr lang="en-GB" dirty="0"/>
              <a:t>https://www.rfc-editor.org/rfc/rfc8471</a:t>
            </a:r>
          </a:p>
          <a:p>
            <a:r>
              <a:rPr lang="en-GB" dirty="0"/>
              <a:t>https://www.silverfort.com/blog/using-mitm-to-bypass-fido2/</a:t>
            </a:r>
          </a:p>
          <a:p>
            <a:endParaRPr lang="en-GB" dirty="0"/>
          </a:p>
          <a:p>
            <a:r>
              <a:rPr lang="en-GB" dirty="0"/>
              <a:t>Slide 32-33: FIDO quirks</a:t>
            </a:r>
          </a:p>
          <a:p>
            <a:r>
              <a:rPr lang="en-GB" dirty="0"/>
              <a:t>https://www.linkedin.com/pulse/passwordlessphishing-resistant-considerations-entra-jay-kerai-zh6nc</a:t>
            </a:r>
          </a:p>
          <a:p>
            <a:r>
              <a:rPr lang="en-GB" dirty="0"/>
              <a:t>https://learn.microsoft.com/en-us/powershell/module/microsoft.graph.identity.signins/update-mgpolicyauthorizationpolicy?view=graph-powershell-1.0#-allowedtousesspr</a:t>
            </a:r>
          </a:p>
          <a:p>
            <a:endParaRPr lang="en-GB" dirty="0"/>
          </a:p>
          <a:p>
            <a:r>
              <a:rPr lang="en-GB" dirty="0"/>
              <a:t>Slide 34: PRT</a:t>
            </a:r>
          </a:p>
          <a:p>
            <a:r>
              <a:rPr lang="en-GB" dirty="0"/>
              <a:t>https://learn.microsoft.com/en-us/entra/identity/devices/concept-primary-refresh-token</a:t>
            </a:r>
          </a:p>
          <a:p>
            <a:endParaRPr lang="en-GB" dirty="0"/>
          </a:p>
          <a:p>
            <a:r>
              <a:rPr lang="en-GB" dirty="0"/>
              <a:t>Slide 35: TPM/PRT</a:t>
            </a:r>
          </a:p>
          <a:p>
            <a:endParaRPr lang="en-GB" dirty="0"/>
          </a:p>
          <a:p>
            <a:r>
              <a:rPr lang="en-GB" dirty="0"/>
              <a:t>TPM Attest: https://youtu.be/j0D3So1q-IA?t=554</a:t>
            </a:r>
          </a:p>
          <a:p>
            <a:r>
              <a:rPr lang="en-GB" dirty="0"/>
              <a:t>https://call4cloud.nl/2024/07/istpmattested-enrollment-attestation/</a:t>
            </a:r>
          </a:p>
          <a:p>
            <a:r>
              <a:rPr lang="en-GB" dirty="0"/>
              <a:t>https://github.com/Cloud-Architekt/AzureAD-Attack-Defense/ </a:t>
            </a:r>
          </a:p>
          <a:p>
            <a:endParaRPr lang="en-GB" dirty="0"/>
          </a:p>
          <a:p>
            <a:endParaRPr lang="en-GB" dirty="0"/>
          </a:p>
          <a:p>
            <a:r>
              <a:rPr lang="en-GB" dirty="0"/>
              <a:t>Slide 37: CAE Demo</a:t>
            </a:r>
          </a:p>
          <a:p>
            <a:endParaRPr lang="en-GB" dirty="0"/>
          </a:p>
          <a:p>
            <a:r>
              <a:rPr lang="en-GB" dirty="0"/>
              <a:t>https://learn.microsoft.com/en-us/microsoft-365/enterprise/o365-data-locations?view=o365-worldwide</a:t>
            </a:r>
          </a:p>
          <a:p>
            <a:endParaRPr lang="en-GB" dirty="0"/>
          </a:p>
          <a:p>
            <a:r>
              <a:rPr lang="en-GB" dirty="0"/>
              <a:t>Slide 38: Conditional Access: Lock Down MFA registration/ Device Enrolment</a:t>
            </a:r>
          </a:p>
          <a:p>
            <a:endParaRPr lang="en-GB" dirty="0"/>
          </a:p>
          <a:p>
            <a:r>
              <a:rPr lang="en-GB" dirty="0"/>
              <a:t>https://timmyit.com/2022/11/08/block-linux-enrollment-into-microsoft-intune-with-conditional-access/</a:t>
            </a:r>
          </a:p>
          <a:p>
            <a:endParaRPr lang="en-GB" dirty="0"/>
          </a:p>
          <a:p>
            <a:r>
              <a:rPr lang="en-GB" dirty="0"/>
              <a:t>Can Restrict Fido keys with AAGUIDs. Use passkey explorer https://passkeydeveloper.github.io/passkey-authenticator-aaguids/explorer/?combined </a:t>
            </a:r>
          </a:p>
          <a:p>
            <a:endParaRPr lang="en-GB" dirty="0"/>
          </a:p>
          <a:p>
            <a:r>
              <a:rPr lang="en-GB" dirty="0"/>
              <a:t>https://github.com/RedByte1337/GraphSpy - </a:t>
            </a:r>
            <a:r>
              <a:rPr lang="en-GB" dirty="0" err="1"/>
              <a:t>GraphSpy</a:t>
            </a:r>
            <a:r>
              <a:rPr lang="en-GB" dirty="0"/>
              <a:t> is popular tool for attackers to add MFA</a:t>
            </a:r>
          </a:p>
          <a:p>
            <a:endParaRPr lang="en-GB" dirty="0"/>
          </a:p>
          <a:p>
            <a:endParaRPr lang="en-GB" dirty="0"/>
          </a:p>
          <a:p>
            <a:r>
              <a:rPr lang="en-GB" dirty="0"/>
              <a:t>Slide 41: TLD Blocking</a:t>
            </a:r>
          </a:p>
          <a:p>
            <a:endParaRPr lang="en-GB" dirty="0"/>
          </a:p>
          <a:p>
            <a:r>
              <a:rPr lang="en-GB" dirty="0"/>
              <a:t>https://github.com/jkerai1/TLD-TABL-Block </a:t>
            </a:r>
          </a:p>
          <a:p>
            <a:r>
              <a:rPr lang="en-GB" dirty="0"/>
              <a:t>https://jeffreyappel.nl/block-gtld-zip-fqdn-domains-with-windows-firewall-and-defender-for-endpoint/#:~:text=With%20the%20use%20of%20Defender</a:t>
            </a:r>
          </a:p>
          <a:p>
            <a:endParaRPr lang="en-GB" dirty="0"/>
          </a:p>
          <a:p>
            <a:r>
              <a:rPr lang="en-GB" dirty="0"/>
              <a:t>Slide 42: </a:t>
            </a:r>
            <a:r>
              <a:rPr lang="en-GB" dirty="0" err="1"/>
              <a:t>Typosquat</a:t>
            </a:r>
            <a:endParaRPr lang="en-GB" dirty="0"/>
          </a:p>
          <a:p>
            <a:endParaRPr lang="en-GB" dirty="0"/>
          </a:p>
          <a:p>
            <a:r>
              <a:rPr lang="en-GB" dirty="0"/>
              <a:t>https://github.com/jkerai1/DNSTwistToMDEIOC</a:t>
            </a:r>
          </a:p>
          <a:p>
            <a:endParaRPr lang="en-GB" dirty="0"/>
          </a:p>
          <a:p>
            <a:r>
              <a:rPr lang="en-GB" dirty="0"/>
              <a:t>KQL:</a:t>
            </a:r>
          </a:p>
          <a:p>
            <a:r>
              <a:rPr lang="en-GB" dirty="0" err="1"/>
              <a:t>DeviceEvents</a:t>
            </a:r>
            <a:endParaRPr lang="en-GB" dirty="0"/>
          </a:p>
          <a:p>
            <a:r>
              <a:rPr lang="en-GB" dirty="0"/>
              <a:t>| where (</a:t>
            </a:r>
            <a:r>
              <a:rPr lang="en-GB" dirty="0" err="1"/>
              <a:t>ActionType</a:t>
            </a:r>
            <a:r>
              <a:rPr lang="en-GB" dirty="0"/>
              <a:t> == "</a:t>
            </a:r>
            <a:r>
              <a:rPr lang="en-GB" dirty="0" err="1"/>
              <a:t>SmartScreenUrlWarning</a:t>
            </a:r>
            <a:r>
              <a:rPr lang="en-GB" dirty="0"/>
              <a:t>" and </a:t>
            </a:r>
            <a:r>
              <a:rPr lang="en-GB" dirty="0" err="1"/>
              <a:t>AdditionalFields.Experience</a:t>
            </a:r>
            <a:r>
              <a:rPr lang="en-GB" dirty="0"/>
              <a:t> == "</a:t>
            </a:r>
            <a:r>
              <a:rPr lang="en-GB" dirty="0" err="1"/>
              <a:t>CustomBlockList</a:t>
            </a:r>
            <a:r>
              <a:rPr lang="en-GB" dirty="0"/>
              <a:t>") or (</a:t>
            </a:r>
            <a:r>
              <a:rPr lang="en-GB" dirty="0" err="1"/>
              <a:t>AdditionalFields.ResponseCategory</a:t>
            </a:r>
            <a:r>
              <a:rPr lang="en-GB" dirty="0"/>
              <a:t> == "</a:t>
            </a:r>
            <a:r>
              <a:rPr lang="en-GB" dirty="0" err="1"/>
              <a:t>CustomBlockList</a:t>
            </a:r>
            <a:r>
              <a:rPr lang="en-GB" dirty="0"/>
              <a:t>" and </a:t>
            </a:r>
            <a:r>
              <a:rPr lang="en-GB" dirty="0" err="1"/>
              <a:t>ActionType</a:t>
            </a:r>
            <a:r>
              <a:rPr lang="en-GB" dirty="0"/>
              <a:t> == "</a:t>
            </a:r>
            <a:r>
              <a:rPr lang="en-GB" dirty="0" err="1"/>
              <a:t>ExploitGuardNetworkProtectionBlocked</a:t>
            </a:r>
            <a:r>
              <a:rPr lang="en-GB" dirty="0"/>
              <a:t>")</a:t>
            </a:r>
          </a:p>
          <a:p>
            <a:r>
              <a:rPr lang="en-GB" dirty="0"/>
              <a:t>| join kind=</a:t>
            </a:r>
            <a:r>
              <a:rPr lang="en-GB" dirty="0" err="1"/>
              <a:t>leftouter</a:t>
            </a:r>
            <a:r>
              <a:rPr lang="en-GB" dirty="0"/>
              <a:t> </a:t>
            </a:r>
            <a:r>
              <a:rPr lang="en-GB" dirty="0" err="1"/>
              <a:t>DeviceFileCertificateInfo</a:t>
            </a:r>
            <a:r>
              <a:rPr lang="en-GB" dirty="0"/>
              <a:t> on SHA1</a:t>
            </a:r>
          </a:p>
          <a:p>
            <a:r>
              <a:rPr lang="en-GB" dirty="0"/>
              <a:t>| join kind=</a:t>
            </a:r>
            <a:r>
              <a:rPr lang="en-GB" dirty="0" err="1"/>
              <a:t>leftouter</a:t>
            </a:r>
            <a:r>
              <a:rPr lang="en-GB" dirty="0"/>
              <a:t> </a:t>
            </a:r>
            <a:r>
              <a:rPr lang="en-GB" dirty="0" err="1"/>
              <a:t>IdentityInfo</a:t>
            </a:r>
            <a:r>
              <a:rPr lang="en-GB" dirty="0"/>
              <a:t> on $</a:t>
            </a:r>
            <a:r>
              <a:rPr lang="en-GB" dirty="0" err="1"/>
              <a:t>left.InitiatingProcessAccountUpn</a:t>
            </a:r>
            <a:r>
              <a:rPr lang="en-GB" dirty="0"/>
              <a:t> == $</a:t>
            </a:r>
            <a:r>
              <a:rPr lang="en-GB" dirty="0" err="1"/>
              <a:t>right.AccountUPN</a:t>
            </a:r>
            <a:endParaRPr lang="en-GB" dirty="0"/>
          </a:p>
          <a:p>
            <a:r>
              <a:rPr lang="en-GB" dirty="0"/>
              <a:t>| summarize by </a:t>
            </a:r>
            <a:r>
              <a:rPr lang="en-GB" dirty="0" err="1"/>
              <a:t>FileName</a:t>
            </a:r>
            <a:r>
              <a:rPr lang="en-GB" dirty="0"/>
              <a:t>, </a:t>
            </a:r>
            <a:r>
              <a:rPr lang="en-GB" dirty="0" err="1"/>
              <a:t>RemoteUrl,DeviceName</a:t>
            </a:r>
            <a:r>
              <a:rPr lang="en-GB" dirty="0"/>
              <a:t>, Signer, </a:t>
            </a:r>
            <a:r>
              <a:rPr lang="en-GB" dirty="0" err="1"/>
              <a:t>InitiatingProcessAccountUpn</a:t>
            </a:r>
            <a:r>
              <a:rPr lang="en-GB" dirty="0"/>
              <a:t>, </a:t>
            </a:r>
            <a:r>
              <a:rPr lang="en-GB" dirty="0" err="1"/>
              <a:t>InitiatingProcessFileName</a:t>
            </a:r>
            <a:r>
              <a:rPr lang="en-GB" dirty="0"/>
              <a:t>, SHA1,TimeGenerated, </a:t>
            </a:r>
            <a:r>
              <a:rPr lang="en-GB" dirty="0" err="1"/>
              <a:t>InitiatingProcessVersionInfoProductName</a:t>
            </a:r>
            <a:r>
              <a:rPr lang="en-GB" dirty="0"/>
              <a:t>, </a:t>
            </a:r>
            <a:r>
              <a:rPr lang="en-GB" dirty="0" err="1"/>
              <a:t>JobTitle</a:t>
            </a:r>
            <a:endParaRPr lang="en-GB" dirty="0"/>
          </a:p>
          <a:p>
            <a:endParaRPr lang="en-GB" dirty="0"/>
          </a:p>
          <a:p>
            <a:r>
              <a:rPr lang="en-GB" dirty="0"/>
              <a:t>Slide 43: DNS OSINT</a:t>
            </a:r>
          </a:p>
          <a:p>
            <a:r>
              <a:rPr lang="en-GB" dirty="0"/>
              <a:t>https://aadinternals.com/osint/</a:t>
            </a:r>
          </a:p>
          <a:p>
            <a:endParaRPr lang="en-GB" dirty="0"/>
          </a:p>
          <a:p>
            <a:endParaRPr lang="en-GB" dirty="0"/>
          </a:p>
          <a:p>
            <a:r>
              <a:rPr lang="en-GB" dirty="0"/>
              <a:t>Slide 44: </a:t>
            </a:r>
            <a:r>
              <a:rPr lang="en-GB" dirty="0" err="1"/>
              <a:t>onmicrosoft</a:t>
            </a:r>
            <a:endParaRPr lang="en-GB" dirty="0"/>
          </a:p>
          <a:p>
            <a:r>
              <a:rPr lang="en-GB" dirty="0"/>
              <a:t>https://c7solutions.com/2024/04/blocking-onmicrosoft-com-emails-in-exchange-online-protection</a:t>
            </a:r>
          </a:p>
          <a:p>
            <a:endParaRPr lang="en-GB" dirty="0"/>
          </a:p>
          <a:p>
            <a:r>
              <a:rPr lang="en-GB" dirty="0"/>
              <a:t>Slide 45: Teams</a:t>
            </a:r>
          </a:p>
          <a:p>
            <a:endParaRPr lang="en-GB" dirty="0"/>
          </a:p>
          <a:p>
            <a:r>
              <a:rPr lang="en-GB" dirty="0"/>
              <a:t>https://labs.jumpsec.com/advisory-idor-in-microsoft-teams-allows-for-external-tenants-to-introduce-malware/</a:t>
            </a:r>
          </a:p>
          <a:p>
            <a:r>
              <a:rPr lang="en-GB" dirty="0"/>
              <a:t>Novel take on Webhook phishing: https://www.blackhillsinfosec.com/wishing-webhook-phishing-in-teams) </a:t>
            </a:r>
          </a:p>
          <a:p>
            <a:endParaRPr lang="en-GB" dirty="0"/>
          </a:p>
          <a:p>
            <a:r>
              <a:rPr lang="en-GB" dirty="0"/>
              <a:t>Slide 46: MFA Boundary</a:t>
            </a:r>
          </a:p>
          <a:p>
            <a:r>
              <a:rPr lang="en-GB" dirty="0"/>
              <a:t>https://github.com/jkerai1/SoftwareCertificates</a:t>
            </a:r>
          </a:p>
          <a:p>
            <a:endParaRPr lang="en-GB" dirty="0"/>
          </a:p>
          <a:p>
            <a:endParaRPr lang="en-GB" dirty="0"/>
          </a:p>
          <a:p>
            <a:r>
              <a:rPr lang="en-GB" dirty="0"/>
              <a:t>Slide 47: </a:t>
            </a:r>
            <a:r>
              <a:rPr lang="en-GB" dirty="0" err="1"/>
              <a:t>Misc</a:t>
            </a:r>
            <a:endParaRPr lang="en-GB" dirty="0"/>
          </a:p>
          <a:p>
            <a:endParaRPr lang="en-GB" dirty="0"/>
          </a:p>
          <a:p>
            <a:r>
              <a:rPr lang="en-GB" dirty="0"/>
              <a:t>browser passwords: https://www.linkedin.com/pulse/stealing-passwords-defender-endpoint-jay-kerai/</a:t>
            </a:r>
          </a:p>
          <a:p>
            <a:r>
              <a:rPr lang="en-GB" dirty="0"/>
              <a:t>Netskope query:</a:t>
            </a:r>
          </a:p>
          <a:p>
            <a:r>
              <a:rPr lang="en-GB" dirty="0"/>
              <a:t>let </a:t>
            </a:r>
            <a:r>
              <a:rPr lang="en-GB" dirty="0" err="1"/>
              <a:t>NetskopeCloudflareWorkers</a:t>
            </a:r>
            <a:r>
              <a:rPr lang="en-GB" dirty="0"/>
              <a:t> = </a:t>
            </a:r>
            <a:r>
              <a:rPr lang="en-GB" dirty="0" err="1"/>
              <a:t>externaldata</a:t>
            </a:r>
            <a:r>
              <a:rPr lang="en-GB" dirty="0"/>
              <a:t>(Url: string)[@"https://raw.githubusercontent.com/netskopeoss/NetskopeThreatLabsIOCs/main/Phishing/CloudflareWorkers/IOCs/README.md"] with (format="csv", </a:t>
            </a:r>
            <a:r>
              <a:rPr lang="en-GB" dirty="0" err="1"/>
              <a:t>ignoreFirstRecord</a:t>
            </a:r>
            <a:r>
              <a:rPr lang="en-GB" dirty="0"/>
              <a:t>=True);let </a:t>
            </a:r>
            <a:r>
              <a:rPr lang="en-GB" dirty="0" err="1"/>
              <a:t>CloudFlareWorkers</a:t>
            </a:r>
            <a:r>
              <a:rPr lang="en-GB" dirty="0"/>
              <a:t> = </a:t>
            </a:r>
            <a:r>
              <a:rPr lang="en-GB" dirty="0" err="1"/>
              <a:t>NetskopeCloudflareWorkers</a:t>
            </a:r>
            <a:r>
              <a:rPr lang="en-GB" dirty="0"/>
              <a:t>| where </a:t>
            </a:r>
            <a:r>
              <a:rPr lang="en-GB" dirty="0" err="1"/>
              <a:t>Url</a:t>
            </a:r>
            <a:r>
              <a:rPr lang="en-GB" dirty="0"/>
              <a:t> </a:t>
            </a:r>
            <a:r>
              <a:rPr lang="en-GB" dirty="0" err="1"/>
              <a:t>startswith</a:t>
            </a:r>
            <a:r>
              <a:rPr lang="en-GB" dirty="0"/>
              <a:t> "</a:t>
            </a:r>
            <a:r>
              <a:rPr lang="en-GB" dirty="0" err="1"/>
              <a:t>hxxp</a:t>
            </a:r>
            <a:r>
              <a:rPr lang="en-GB" dirty="0"/>
              <a:t>"| extend domain = split(</a:t>
            </a:r>
            <a:r>
              <a:rPr lang="en-GB" dirty="0" err="1"/>
              <a:t>Url</a:t>
            </a:r>
            <a:r>
              <a:rPr lang="en-GB" dirty="0"/>
              <a:t>,'/')| extend </a:t>
            </a:r>
            <a:r>
              <a:rPr lang="en-GB" dirty="0" err="1"/>
              <a:t>RemoteUrl</a:t>
            </a:r>
            <a:r>
              <a:rPr lang="en-GB" dirty="0"/>
              <a:t> = </a:t>
            </a:r>
            <a:r>
              <a:rPr lang="en-GB" dirty="0" err="1"/>
              <a:t>replace_string</a:t>
            </a:r>
            <a:r>
              <a:rPr lang="en-GB" dirty="0"/>
              <a:t>(</a:t>
            </a:r>
            <a:r>
              <a:rPr lang="en-GB" dirty="0" err="1"/>
              <a:t>strcat</a:t>
            </a:r>
            <a:r>
              <a:rPr lang="en-GB" dirty="0"/>
              <a:t>(domain[1],domain[2]),'[.]','.') //remove defang from </a:t>
            </a:r>
            <a:r>
              <a:rPr lang="en-GB" dirty="0" err="1"/>
              <a:t>externaldata</a:t>
            </a:r>
            <a:r>
              <a:rPr lang="en-GB" dirty="0"/>
              <a:t>| distinct </a:t>
            </a:r>
            <a:r>
              <a:rPr lang="en-GB" dirty="0" err="1"/>
              <a:t>RemoteUrl</a:t>
            </a:r>
            <a:r>
              <a:rPr lang="en-GB" dirty="0"/>
              <a:t>; //calling </a:t>
            </a:r>
            <a:r>
              <a:rPr lang="en-GB" dirty="0" err="1"/>
              <a:t>RemoteUrl</a:t>
            </a:r>
            <a:r>
              <a:rPr lang="en-GB" dirty="0"/>
              <a:t> makes doing joins easier 😉 </a:t>
            </a:r>
            <a:r>
              <a:rPr lang="en-GB" dirty="0" err="1"/>
              <a:t>DeviceNetworkEvents</a:t>
            </a:r>
            <a:r>
              <a:rPr lang="en-GB" dirty="0"/>
              <a:t>| where </a:t>
            </a:r>
            <a:r>
              <a:rPr lang="en-GB" dirty="0" err="1"/>
              <a:t>RemoteUrl</a:t>
            </a:r>
            <a:r>
              <a:rPr lang="en-GB" dirty="0"/>
              <a:t> in (</a:t>
            </a:r>
            <a:r>
              <a:rPr lang="en-GB" dirty="0" err="1"/>
              <a:t>CloudFlareWorkers</a:t>
            </a:r>
            <a:r>
              <a:rPr lang="en-GB" dirty="0"/>
              <a:t>) //example, use as you please</a:t>
            </a:r>
          </a:p>
          <a:p>
            <a:endParaRPr lang="en-GB" dirty="0"/>
          </a:p>
          <a:p>
            <a:r>
              <a:rPr lang="en-GB" dirty="0"/>
              <a:t>Typical </a:t>
            </a:r>
            <a:r>
              <a:rPr lang="en-GB" dirty="0" err="1"/>
              <a:t>Evilgnix</a:t>
            </a:r>
            <a:r>
              <a:rPr lang="en-GB" dirty="0"/>
              <a:t> URL: &lt;</a:t>
            </a:r>
            <a:r>
              <a:rPr lang="en-GB" dirty="0" err="1"/>
              <a:t>phishlet</a:t>
            </a:r>
            <a:r>
              <a:rPr lang="en-GB" dirty="0"/>
              <a:t>&gt;.&lt;attacker domain&gt;.&lt;TLD&gt;/&lt;lure&gt;?</a:t>
            </a:r>
            <a:r>
              <a:rPr lang="en-GB" dirty="0" err="1"/>
              <a:t>encrypedParam</a:t>
            </a:r>
            <a:r>
              <a:rPr lang="en-GB" dirty="0"/>
              <a:t> </a:t>
            </a:r>
          </a:p>
          <a:p>
            <a:endParaRPr lang="en-GB" dirty="0"/>
          </a:p>
          <a:p>
            <a:r>
              <a:rPr lang="en-GB" dirty="0"/>
              <a:t>Block Cloudflare domain post: https://www.linkedin.com/posts/jay-kerai-cyber_aitm-cloudflare-workers-activity-7225926416226263040-wCWW</a:t>
            </a:r>
          </a:p>
          <a:p>
            <a:endParaRPr lang="en-GB" dirty="0"/>
          </a:p>
          <a:p>
            <a:r>
              <a:rPr lang="en-GB" dirty="0"/>
              <a:t>link shorteners (</a:t>
            </a:r>
            <a:r>
              <a:rPr lang="en-GB" dirty="0" err="1"/>
              <a:t>biolinky</a:t>
            </a:r>
            <a:r>
              <a:rPr lang="en-GB" dirty="0"/>
              <a:t>[.]co, bit[.]</a:t>
            </a:r>
            <a:r>
              <a:rPr lang="en-GB" dirty="0" err="1"/>
              <a:t>ly</a:t>
            </a:r>
            <a:r>
              <a:rPr lang="en-GB" dirty="0"/>
              <a:t>, </a:t>
            </a:r>
            <a:r>
              <a:rPr lang="en-GB" dirty="0" err="1"/>
              <a:t>drp</a:t>
            </a:r>
            <a:r>
              <a:rPr lang="en-GB" dirty="0"/>
              <a:t>[.]li)</a:t>
            </a:r>
          </a:p>
          <a:p>
            <a:endParaRPr lang="en-GB" dirty="0"/>
          </a:p>
          <a:p>
            <a:r>
              <a:rPr lang="en-GB" dirty="0"/>
              <a:t>Slide 48: Responding to AITM</a:t>
            </a:r>
          </a:p>
          <a:p>
            <a:endParaRPr lang="en-GB" dirty="0"/>
          </a:p>
          <a:p>
            <a:r>
              <a:rPr lang="en-GB" dirty="0"/>
              <a:t>https://github.com/Bert-JanP/Hunting-Queries-Detection-Rules/blob/main/Azure%20Active%20Directory/PotentialAiTMPhishing.md</a:t>
            </a:r>
          </a:p>
          <a:p>
            <a:endParaRPr lang="en-GB" dirty="0"/>
          </a:p>
          <a:p>
            <a:r>
              <a:rPr lang="en-GB" dirty="0"/>
              <a:t>Slide 49: Responding (2)</a:t>
            </a:r>
          </a:p>
          <a:p>
            <a:endParaRPr lang="en-GB" dirty="0"/>
          </a:p>
          <a:p>
            <a:r>
              <a:rPr lang="en-GB" dirty="0"/>
              <a:t>https://techcommunity.microsoft.com/t5/microsoft-sentinel-blog/non-interactive-logins-minimizing-the-blind-spot/ba-p/2287932</a:t>
            </a:r>
          </a:p>
          <a:p>
            <a:endParaRPr lang="en-GB" dirty="0"/>
          </a:p>
          <a:p>
            <a:r>
              <a:rPr lang="en-GB" dirty="0"/>
              <a:t>PS command:</a:t>
            </a:r>
          </a:p>
          <a:p>
            <a:endParaRPr lang="en-GB" dirty="0"/>
          </a:p>
          <a:p>
            <a:r>
              <a:rPr lang="en-GB" dirty="0"/>
              <a:t>Get-</a:t>
            </a:r>
            <a:r>
              <a:rPr lang="en-GB" dirty="0" err="1"/>
              <a:t>CASMailbox</a:t>
            </a:r>
            <a:r>
              <a:rPr lang="en-GB" dirty="0"/>
              <a:t> | Set-</a:t>
            </a:r>
            <a:r>
              <a:rPr lang="en-GB" dirty="0" err="1"/>
              <a:t>CASMailbox</a:t>
            </a:r>
            <a:r>
              <a:rPr lang="en-GB" dirty="0"/>
              <a:t> -</a:t>
            </a:r>
            <a:r>
              <a:rPr lang="en-GB" dirty="0" err="1"/>
              <a:t>OWAEnabled</a:t>
            </a:r>
            <a:r>
              <a:rPr lang="en-GB" dirty="0"/>
              <a:t> $false</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51</a:t>
            </a:fld>
            <a:endParaRPr lang="en-GB"/>
          </a:p>
        </p:txBody>
      </p:sp>
    </p:spTree>
    <p:extLst>
      <p:ext uri="{BB962C8B-B14F-4D97-AF65-F5344CB8AC3E}">
        <p14:creationId xmlns:p14="http://schemas.microsoft.com/office/powerpoint/2010/main" val="3979051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6E6E6"/>
                </a:solidFill>
                <a:effectLst/>
                <a:highlight>
                  <a:srgbClr val="171717"/>
                </a:highlight>
                <a:latin typeface="Segoe UI" panose="020B0502040204020203" pitchFamily="34" charset="0"/>
              </a:rPr>
              <a:t>In persistent browsers, cookies stay stored in the user’s device even after a user closes the browser. These cookies could have access to Microsoft Entra artifacts, and those artifacts are useable until token expiration regardless of the Conditional Access policies placed on the resource environment. So, token caching can be in direct violation of desired security policies for authentication. While it might seem convenient to store tokens beyond the current session, doing so can create a security vulnerability by allowing unauthorized access to Microsoft Entra artifacts.</a:t>
            </a:r>
          </a:p>
          <a:p>
            <a:endParaRPr lang="en-GB" b="0" i="0" dirty="0">
              <a:solidFill>
                <a:srgbClr val="E6E6E6"/>
              </a:solidFill>
              <a:effectLst/>
              <a:highlight>
                <a:srgbClr val="171717"/>
              </a:highlight>
              <a:latin typeface="Segoe UI" panose="020B0502040204020203" pitchFamily="34" charset="0"/>
            </a:endParaRPr>
          </a:p>
          <a:p>
            <a:endParaRPr lang="en-GB" b="0" i="0" dirty="0">
              <a:solidFill>
                <a:srgbClr val="E6E6E6"/>
              </a:solidFill>
              <a:effectLst/>
              <a:highlight>
                <a:srgbClr val="171717"/>
              </a:highlight>
              <a:latin typeface="Segoe UI" panose="020B0502040204020203" pitchFamily="34" charset="0"/>
            </a:endParaRPr>
          </a:p>
          <a:p>
            <a:r>
              <a:rPr lang="en-GB" dirty="0" err="1"/>
              <a:t>Evilginx</a:t>
            </a:r>
            <a:r>
              <a:rPr lang="en-GB" dirty="0"/>
              <a:t> will parse every occurrence of Set-Cookie in HTTP response headers and modify the domain, replacing it with the phishing one, as follows:</a:t>
            </a:r>
          </a:p>
          <a:p>
            <a:endParaRPr lang="en-GB" dirty="0"/>
          </a:p>
          <a:p>
            <a:r>
              <a:rPr lang="en-GB" dirty="0"/>
              <a:t>Set-Cookie: qwerty=219ffwef9w0f; Domain=our-phishing-site.com; Path=/;</a:t>
            </a:r>
          </a:p>
          <a:p>
            <a:endParaRPr lang="en-GB" dirty="0"/>
          </a:p>
          <a:p>
            <a:r>
              <a:rPr lang="en-GB" dirty="0" err="1"/>
              <a:t>Evilginx</a:t>
            </a:r>
            <a:r>
              <a:rPr lang="en-GB" dirty="0"/>
              <a:t> also sends its own cookies to manage the victim's session. These cookies are filtered out from every HTTP request, to prevent them from being sent to the destination website.</a:t>
            </a:r>
          </a:p>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52</a:t>
            </a:fld>
            <a:endParaRPr lang="en-GB"/>
          </a:p>
        </p:txBody>
      </p:sp>
    </p:spTree>
    <p:extLst>
      <p:ext uri="{BB962C8B-B14F-4D97-AF65-F5344CB8AC3E}">
        <p14:creationId xmlns:p14="http://schemas.microsoft.com/office/powerpoint/2010/main" val="706961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also like </a:t>
            </a:r>
            <a:r>
              <a:rPr lang="en-GB" dirty="0" err="1"/>
              <a:t>graphspy</a:t>
            </a:r>
            <a:endParaRPr lang="en-GB" dirty="0"/>
          </a:p>
          <a:p>
            <a:endParaRPr lang="en-GB" dirty="0"/>
          </a:p>
          <a:p>
            <a:r>
              <a:rPr lang="en-GB" dirty="0" err="1"/>
              <a:t>Roadtools</a:t>
            </a:r>
            <a:endParaRPr lang="en-GB" dirty="0"/>
          </a:p>
          <a:p>
            <a:endParaRPr lang="en-GB" dirty="0"/>
          </a:p>
          <a:p>
            <a:r>
              <a:rPr lang="en-GB" dirty="0" err="1"/>
              <a:t>Tokentactics</a:t>
            </a:r>
            <a:endParaRPr lang="en-GB" dirty="0"/>
          </a:p>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53</a:t>
            </a:fld>
            <a:endParaRPr lang="en-GB"/>
          </a:p>
        </p:txBody>
      </p:sp>
    </p:spTree>
    <p:extLst>
      <p:ext uri="{BB962C8B-B14F-4D97-AF65-F5344CB8AC3E}">
        <p14:creationId xmlns:p14="http://schemas.microsoft.com/office/powerpoint/2010/main" val="1876067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54</a:t>
            </a:fld>
            <a:endParaRPr lang="en-GB"/>
          </a:p>
        </p:txBody>
      </p:sp>
    </p:spTree>
    <p:extLst>
      <p:ext uri="{BB962C8B-B14F-4D97-AF65-F5344CB8AC3E}">
        <p14:creationId xmlns:p14="http://schemas.microsoft.com/office/powerpoint/2010/main" val="1022113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55</a:t>
            </a:fld>
            <a:endParaRPr lang="en-GB"/>
          </a:p>
        </p:txBody>
      </p:sp>
    </p:spTree>
    <p:extLst>
      <p:ext uri="{BB962C8B-B14F-4D97-AF65-F5344CB8AC3E}">
        <p14:creationId xmlns:p14="http://schemas.microsoft.com/office/powerpoint/2010/main" val="65352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actually other artifacts in there too but lets ignore them here as they aren’t important for understanding AITMs</a:t>
            </a:r>
          </a:p>
        </p:txBody>
      </p:sp>
      <p:sp>
        <p:nvSpPr>
          <p:cNvPr id="4" name="Slide Number Placeholder 3"/>
          <p:cNvSpPr>
            <a:spLocks noGrp="1"/>
          </p:cNvSpPr>
          <p:nvPr>
            <p:ph type="sldNum" sz="quarter" idx="5"/>
          </p:nvPr>
        </p:nvSpPr>
        <p:spPr/>
        <p:txBody>
          <a:bodyPr/>
          <a:lstStyle/>
          <a:p>
            <a:fld id="{8B1E0025-E963-4557-9752-FFBDB1664E42}" type="slidenum">
              <a:rPr lang="en-GB" smtClean="0"/>
              <a:t>5</a:t>
            </a:fld>
            <a:endParaRPr lang="en-GB"/>
          </a:p>
        </p:txBody>
      </p:sp>
    </p:spTree>
    <p:extLst>
      <p:ext uri="{BB962C8B-B14F-4D97-AF65-F5344CB8AC3E}">
        <p14:creationId xmlns:p14="http://schemas.microsoft.com/office/powerpoint/2010/main" val="1601922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56</a:t>
            </a:fld>
            <a:endParaRPr lang="en-GB"/>
          </a:p>
        </p:txBody>
      </p:sp>
    </p:spTree>
    <p:extLst>
      <p:ext uri="{BB962C8B-B14F-4D97-AF65-F5344CB8AC3E}">
        <p14:creationId xmlns:p14="http://schemas.microsoft.com/office/powerpoint/2010/main" val="7138160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60</a:t>
            </a:fld>
            <a:endParaRPr lang="en-GB"/>
          </a:p>
        </p:txBody>
      </p:sp>
    </p:spTree>
    <p:extLst>
      <p:ext uri="{BB962C8B-B14F-4D97-AF65-F5344CB8AC3E}">
        <p14:creationId xmlns:p14="http://schemas.microsoft.com/office/powerpoint/2010/main" val="1708243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to show orientation doesn’t matter, attacker can account for it</a:t>
            </a:r>
          </a:p>
        </p:txBody>
      </p:sp>
      <p:sp>
        <p:nvSpPr>
          <p:cNvPr id="4" name="Slide Number Placeholder 3"/>
          <p:cNvSpPr>
            <a:spLocks noGrp="1"/>
          </p:cNvSpPr>
          <p:nvPr>
            <p:ph type="sldNum" sz="quarter" idx="5"/>
          </p:nvPr>
        </p:nvSpPr>
        <p:spPr/>
        <p:txBody>
          <a:bodyPr/>
          <a:lstStyle/>
          <a:p>
            <a:fld id="{8B1E0025-E963-4557-9752-FFBDB1664E42}" type="slidenum">
              <a:rPr lang="en-GB" smtClean="0"/>
              <a:t>61</a:t>
            </a:fld>
            <a:endParaRPr lang="en-GB"/>
          </a:p>
        </p:txBody>
      </p:sp>
    </p:spTree>
    <p:extLst>
      <p:ext uri="{BB962C8B-B14F-4D97-AF65-F5344CB8AC3E}">
        <p14:creationId xmlns:p14="http://schemas.microsoft.com/office/powerpoint/2010/main" val="28854846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63</a:t>
            </a:fld>
            <a:endParaRPr lang="en-GB"/>
          </a:p>
        </p:txBody>
      </p:sp>
    </p:spTree>
    <p:extLst>
      <p:ext uri="{BB962C8B-B14F-4D97-AF65-F5344CB8AC3E}">
        <p14:creationId xmlns:p14="http://schemas.microsoft.com/office/powerpoint/2010/main" val="28282285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https://www.youtube.com/watch?v=C-Fh4sIdY8c</a:t>
            </a:r>
          </a:p>
        </p:txBody>
      </p:sp>
      <p:sp>
        <p:nvSpPr>
          <p:cNvPr id="4" name="Slide Number Placeholder 3"/>
          <p:cNvSpPr>
            <a:spLocks noGrp="1"/>
          </p:cNvSpPr>
          <p:nvPr>
            <p:ph type="sldNum" sz="quarter" idx="5"/>
          </p:nvPr>
        </p:nvSpPr>
        <p:spPr/>
        <p:txBody>
          <a:bodyPr/>
          <a:lstStyle/>
          <a:p>
            <a:fld id="{8B1E0025-E963-4557-9752-FFBDB1664E42}" type="slidenum">
              <a:rPr lang="en-GB" smtClean="0"/>
              <a:t>70</a:t>
            </a:fld>
            <a:endParaRPr lang="en-GB"/>
          </a:p>
        </p:txBody>
      </p:sp>
    </p:spTree>
    <p:extLst>
      <p:ext uri="{BB962C8B-B14F-4D97-AF65-F5344CB8AC3E}">
        <p14:creationId xmlns:p14="http://schemas.microsoft.com/office/powerpoint/2010/main" val="41240351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Primary Refresh Token (PRT) and Microsoft Entra ID - Microsoft Entra ID | Microsoft Learn</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84</a:t>
            </a:fld>
            <a:endParaRPr lang="en-GB"/>
          </a:p>
        </p:txBody>
      </p:sp>
    </p:spTree>
    <p:extLst>
      <p:ext uri="{BB962C8B-B14F-4D97-AF65-F5344CB8AC3E}">
        <p14:creationId xmlns:p14="http://schemas.microsoft.com/office/powerpoint/2010/main" val="1251432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Conditional Access adaptive session lifetime policies - Microsoft Entra ID | Microsoft Learn</a:t>
            </a:r>
            <a:endParaRPr lang="en-GB" dirty="0"/>
          </a:p>
          <a:p>
            <a:endParaRPr lang="en-GB" dirty="0"/>
          </a:p>
          <a:p>
            <a:pPr algn="l"/>
            <a:r>
              <a:rPr lang="en-GB" b="1" i="0" dirty="0">
                <a:solidFill>
                  <a:srgbClr val="E6E6E6"/>
                </a:solidFill>
                <a:effectLst/>
                <a:highlight>
                  <a:srgbClr val="171717"/>
                </a:highlight>
                <a:latin typeface="Segoe UI" panose="020B0502040204020203" pitchFamily="34" charset="0"/>
              </a:rPr>
              <a:t>User sign-in frequency and device identities</a:t>
            </a:r>
          </a:p>
          <a:p>
            <a:pPr algn="l"/>
            <a:r>
              <a:rPr lang="en-GB" b="0" i="0" dirty="0">
                <a:solidFill>
                  <a:srgbClr val="E6E6E6"/>
                </a:solidFill>
                <a:effectLst/>
                <a:highlight>
                  <a:srgbClr val="171717"/>
                </a:highlight>
                <a:latin typeface="Segoe UI" panose="020B0502040204020203" pitchFamily="34" charset="0"/>
              </a:rPr>
              <a:t>On Microsoft Entra joined and Microsoft Entra hybrid joined devices, unlocking the device, or signing in interactively refreshes the Primary Refresh Token (PRT) every 4 hours. The last refresh timestamp recorded for the PRT compared with the current timestamp must be within the time allotted in SIF policy for the PRT to satisfy SIF and grant access to a PRT that has an existing MFA claim. On </a:t>
            </a:r>
            <a:r>
              <a:rPr lang="en-GB" b="0" i="0" u="none" strike="noStrike" dirty="0">
                <a:solidFill>
                  <a:srgbClr val="E6E6E6"/>
                </a:solidFill>
                <a:effectLst/>
                <a:highlight>
                  <a:srgbClr val="171717"/>
                </a:highlight>
                <a:latin typeface="Segoe UI" panose="020B0502040204020203" pitchFamily="34" charset="0"/>
                <a:hlinkClick r:id="rId4"/>
              </a:rPr>
              <a:t>Microsoft Entra registered devices</a:t>
            </a:r>
            <a:r>
              <a:rPr lang="en-GB" b="0" i="0" dirty="0">
                <a:solidFill>
                  <a:srgbClr val="E6E6E6"/>
                </a:solidFill>
                <a:effectLst/>
                <a:highlight>
                  <a:srgbClr val="171717"/>
                </a:highlight>
                <a:latin typeface="Segoe UI" panose="020B0502040204020203" pitchFamily="34" charset="0"/>
              </a:rPr>
              <a:t>, unlock/sign-in wouldn't satisfy the SIF policy because the user isn't accessing a Microsoft Entra registered device via a Microsoft Entra account. However, the </a:t>
            </a:r>
            <a:r>
              <a:rPr lang="en-GB" b="0" i="0" u="none" strike="noStrike" dirty="0">
                <a:solidFill>
                  <a:srgbClr val="E6E6E6"/>
                </a:solidFill>
                <a:effectLst/>
                <a:highlight>
                  <a:srgbClr val="171717"/>
                </a:highlight>
                <a:latin typeface="Segoe UI" panose="020B0502040204020203" pitchFamily="34" charset="0"/>
                <a:hlinkClick r:id="rId5"/>
              </a:rPr>
              <a:t>Microsoft Entra WAM</a:t>
            </a:r>
            <a:r>
              <a:rPr lang="en-GB" b="0" i="0" dirty="0">
                <a:solidFill>
                  <a:srgbClr val="E6E6E6"/>
                </a:solidFill>
                <a:effectLst/>
                <a:highlight>
                  <a:srgbClr val="171717"/>
                </a:highlight>
                <a:latin typeface="Segoe UI" panose="020B0502040204020203" pitchFamily="34" charset="0"/>
              </a:rPr>
              <a:t> plugin can refresh a PRT during native application authentication using WAM.</a:t>
            </a:r>
          </a:p>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88</a:t>
            </a:fld>
            <a:endParaRPr lang="en-GB"/>
          </a:p>
        </p:txBody>
      </p:sp>
    </p:spTree>
    <p:extLst>
      <p:ext uri="{BB962C8B-B14F-4D97-AF65-F5344CB8AC3E}">
        <p14:creationId xmlns:p14="http://schemas.microsoft.com/office/powerpoint/2010/main" val="411739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B1E0025-E963-4557-9752-FFBDB1664E42}" type="slidenum">
              <a:rPr lang="en-GB" smtClean="0"/>
              <a:t>90</a:t>
            </a:fld>
            <a:endParaRPr lang="en-GB"/>
          </a:p>
        </p:txBody>
      </p:sp>
    </p:spTree>
    <p:extLst>
      <p:ext uri="{BB962C8B-B14F-4D97-AF65-F5344CB8AC3E}">
        <p14:creationId xmlns:p14="http://schemas.microsoft.com/office/powerpoint/2010/main" val="2722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https://youtu.be/j0D3So1q-IA?t=554</a:t>
            </a:r>
          </a:p>
        </p:txBody>
      </p:sp>
      <p:sp>
        <p:nvSpPr>
          <p:cNvPr id="4" name="Slide Number Placeholder 3"/>
          <p:cNvSpPr>
            <a:spLocks noGrp="1"/>
          </p:cNvSpPr>
          <p:nvPr>
            <p:ph type="sldNum" sz="quarter" idx="5"/>
          </p:nvPr>
        </p:nvSpPr>
        <p:spPr/>
        <p:txBody>
          <a:bodyPr/>
          <a:lstStyle/>
          <a:p>
            <a:fld id="{8B1E0025-E963-4557-9752-FFBDB1664E42}" type="slidenum">
              <a:rPr lang="en-GB" smtClean="0"/>
              <a:t>92</a:t>
            </a:fld>
            <a:endParaRPr lang="en-GB"/>
          </a:p>
        </p:txBody>
      </p:sp>
    </p:spTree>
    <p:extLst>
      <p:ext uri="{BB962C8B-B14F-4D97-AF65-F5344CB8AC3E}">
        <p14:creationId xmlns:p14="http://schemas.microsoft.com/office/powerpoint/2010/main" val="3637493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https://www.youtube.com/watch?v=ntS7WHaznjI</a:t>
            </a:r>
          </a:p>
        </p:txBody>
      </p:sp>
      <p:sp>
        <p:nvSpPr>
          <p:cNvPr id="4" name="Slide Number Placeholder 3"/>
          <p:cNvSpPr>
            <a:spLocks noGrp="1"/>
          </p:cNvSpPr>
          <p:nvPr>
            <p:ph type="sldNum" sz="quarter" idx="5"/>
          </p:nvPr>
        </p:nvSpPr>
        <p:spPr/>
        <p:txBody>
          <a:bodyPr/>
          <a:lstStyle/>
          <a:p>
            <a:fld id="{8B1E0025-E963-4557-9752-FFBDB1664E42}" type="slidenum">
              <a:rPr lang="en-GB" smtClean="0"/>
              <a:t>93</a:t>
            </a:fld>
            <a:endParaRPr lang="en-GB"/>
          </a:p>
        </p:txBody>
      </p:sp>
    </p:spTree>
    <p:extLst>
      <p:ext uri="{BB962C8B-B14F-4D97-AF65-F5344CB8AC3E}">
        <p14:creationId xmlns:p14="http://schemas.microsoft.com/office/powerpoint/2010/main" val="248491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https://www.microsoft.com/en-us/security/blog/2022/07/12/from-cookie-theft-to-bec-attackers-use-aitm-phishing-sites-as-entry-point-to-further-financial-fraud/</a:t>
            </a:r>
          </a:p>
        </p:txBody>
      </p:sp>
      <p:sp>
        <p:nvSpPr>
          <p:cNvPr id="4" name="Slide Number Placeholder 3"/>
          <p:cNvSpPr>
            <a:spLocks noGrp="1"/>
          </p:cNvSpPr>
          <p:nvPr>
            <p:ph type="sldNum" sz="quarter" idx="5"/>
          </p:nvPr>
        </p:nvSpPr>
        <p:spPr/>
        <p:txBody>
          <a:bodyPr/>
          <a:lstStyle/>
          <a:p>
            <a:fld id="{8B1E0025-E963-4557-9752-FFBDB1664E42}" type="slidenum">
              <a:rPr lang="en-GB" smtClean="0"/>
              <a:t>6</a:t>
            </a:fld>
            <a:endParaRPr lang="en-GB"/>
          </a:p>
        </p:txBody>
      </p:sp>
    </p:spTree>
    <p:extLst>
      <p:ext uri="{BB962C8B-B14F-4D97-AF65-F5344CB8AC3E}">
        <p14:creationId xmlns:p14="http://schemas.microsoft.com/office/powerpoint/2010/main" val="4261451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https://github.com/secureworks/family-of-client-ids-research?tab=readme-ov-file#abusing-single-sign-on</a:t>
            </a:r>
            <a:endParaRPr lang="en-GB" dirty="0"/>
          </a:p>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95</a:t>
            </a:fld>
            <a:endParaRPr lang="en-GB"/>
          </a:p>
        </p:txBody>
      </p:sp>
    </p:spTree>
    <p:extLst>
      <p:ext uri="{BB962C8B-B14F-4D97-AF65-F5344CB8AC3E}">
        <p14:creationId xmlns:p14="http://schemas.microsoft.com/office/powerpoint/2010/main" val="34856653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99</a:t>
            </a:fld>
            <a:endParaRPr lang="en-GB"/>
          </a:p>
        </p:txBody>
      </p:sp>
    </p:spTree>
    <p:extLst>
      <p:ext uri="{BB962C8B-B14F-4D97-AF65-F5344CB8AC3E}">
        <p14:creationId xmlns:p14="http://schemas.microsoft.com/office/powerpoint/2010/main" val="883473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Won’t cover network based token Theft as well known </a:t>
            </a:r>
          </a:p>
        </p:txBody>
      </p:sp>
      <p:sp>
        <p:nvSpPr>
          <p:cNvPr id="4" name="Slide Number Placeholder 3"/>
          <p:cNvSpPr>
            <a:spLocks noGrp="1"/>
          </p:cNvSpPr>
          <p:nvPr>
            <p:ph type="sldNum" sz="quarter" idx="5"/>
          </p:nvPr>
        </p:nvSpPr>
        <p:spPr/>
        <p:txBody>
          <a:bodyPr/>
          <a:lstStyle/>
          <a:p>
            <a:fld id="{8B1E0025-E963-4557-9752-FFBDB1664E42}" type="slidenum">
              <a:rPr lang="en-GB" smtClean="0"/>
              <a:t>7</a:t>
            </a:fld>
            <a:endParaRPr lang="en-GB"/>
          </a:p>
        </p:txBody>
      </p:sp>
    </p:spTree>
    <p:extLst>
      <p:ext uri="{BB962C8B-B14F-4D97-AF65-F5344CB8AC3E}">
        <p14:creationId xmlns:p14="http://schemas.microsoft.com/office/powerpoint/2010/main" val="2110366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going to discuss graph </a:t>
            </a:r>
            <a:r>
              <a:rPr lang="en-GB" dirty="0" err="1"/>
              <a:t>api</a:t>
            </a:r>
            <a:r>
              <a:rPr lang="en-GB" dirty="0"/>
              <a:t> logs here </a:t>
            </a:r>
          </a:p>
          <a:p>
            <a:endParaRPr lang="en-GB" dirty="0"/>
          </a:p>
          <a:p>
            <a:r>
              <a:rPr lang="en-GB" dirty="0"/>
              <a:t>By Default, Unauthorized access to </a:t>
            </a:r>
            <a:r>
              <a:rPr lang="en-GB" dirty="0" err="1"/>
              <a:t>evilginx</a:t>
            </a:r>
            <a:r>
              <a:rPr lang="en-GB" dirty="0"/>
              <a:t> results in a rick roll</a:t>
            </a:r>
          </a:p>
          <a:p>
            <a:endParaRPr lang="en-GB" dirty="0"/>
          </a:p>
          <a:p>
            <a:r>
              <a:rPr lang="en-GB" dirty="0"/>
              <a:t>https://zolder.io/aitm-attacks-using-cloudflare-workers/</a:t>
            </a:r>
          </a:p>
        </p:txBody>
      </p:sp>
      <p:sp>
        <p:nvSpPr>
          <p:cNvPr id="4" name="Slide Number Placeholder 3"/>
          <p:cNvSpPr>
            <a:spLocks noGrp="1"/>
          </p:cNvSpPr>
          <p:nvPr>
            <p:ph type="sldNum" sz="quarter" idx="5"/>
          </p:nvPr>
        </p:nvSpPr>
        <p:spPr/>
        <p:txBody>
          <a:bodyPr/>
          <a:lstStyle/>
          <a:p>
            <a:fld id="{8B1E0025-E963-4557-9752-FFBDB1664E42}" type="slidenum">
              <a:rPr lang="en-GB" smtClean="0"/>
              <a:t>8</a:t>
            </a:fld>
            <a:endParaRPr lang="en-GB"/>
          </a:p>
        </p:txBody>
      </p:sp>
    </p:spTree>
    <p:extLst>
      <p:ext uri="{BB962C8B-B14F-4D97-AF65-F5344CB8AC3E}">
        <p14:creationId xmlns:p14="http://schemas.microsoft.com/office/powerpoint/2010/main" val="461919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token is issued CA is not evaluated again (with exceptions such as </a:t>
            </a:r>
            <a:r>
              <a:rPr lang="en-GB" dirty="0" err="1"/>
              <a:t>CAE,step</a:t>
            </a:r>
            <a:r>
              <a:rPr lang="en-GB" dirty="0"/>
              <a:t> up flow, SIF Auth context)</a:t>
            </a:r>
          </a:p>
          <a:p>
            <a:endParaRPr lang="en-GB" dirty="0"/>
          </a:p>
          <a:p>
            <a:endParaRPr lang="en-GB" dirty="0"/>
          </a:p>
          <a:p>
            <a:r>
              <a:rPr lang="en-GB" dirty="0">
                <a:hlinkClick r:id="rId3"/>
              </a:rPr>
              <a:t>Conditional Access Framework (2024.6.1) - Joey </a:t>
            </a:r>
            <a:r>
              <a:rPr lang="en-GB">
                <a:hlinkClick r:id="rId3"/>
              </a:rPr>
              <a:t>Verlinden</a:t>
            </a:r>
            <a:endParaRPr lang="en-GB" dirty="0"/>
          </a:p>
        </p:txBody>
      </p:sp>
      <p:sp>
        <p:nvSpPr>
          <p:cNvPr id="4" name="Slide Number Placeholder 3"/>
          <p:cNvSpPr>
            <a:spLocks noGrp="1"/>
          </p:cNvSpPr>
          <p:nvPr>
            <p:ph type="sldNum" sz="quarter" idx="5"/>
          </p:nvPr>
        </p:nvSpPr>
        <p:spPr/>
        <p:txBody>
          <a:bodyPr/>
          <a:lstStyle/>
          <a:p>
            <a:fld id="{8B1E0025-E963-4557-9752-FFBDB1664E42}" type="slidenum">
              <a:rPr lang="en-GB" smtClean="0"/>
              <a:t>10</a:t>
            </a:fld>
            <a:endParaRPr lang="en-GB"/>
          </a:p>
        </p:txBody>
      </p:sp>
    </p:spTree>
    <p:extLst>
      <p:ext uri="{BB962C8B-B14F-4D97-AF65-F5344CB8AC3E}">
        <p14:creationId xmlns:p14="http://schemas.microsoft.com/office/powerpoint/2010/main" val="8288882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1CA2-73C2-2F34-2815-82779BE1B40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59C69CA-311E-7D6F-CDDF-78120CA768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DBCD78-463F-01CD-A620-FE5993364106}"/>
              </a:ext>
            </a:extLst>
          </p:cNvPr>
          <p:cNvSpPr>
            <a:spLocks noGrp="1"/>
          </p:cNvSpPr>
          <p:nvPr>
            <p:ph type="dt" sz="half" idx="10"/>
          </p:nvPr>
        </p:nvSpPr>
        <p:spPr>
          <a:xfrm>
            <a:off x="1257300" y="9534525"/>
            <a:ext cx="4114800" cy="547688"/>
          </a:xfrm>
          <a:prstGeom prst="rect">
            <a:avLst/>
          </a:prstGeom>
        </p:spPr>
        <p:txBody>
          <a:bodyPr/>
          <a:lstStyle/>
          <a:p>
            <a:fld id="{6F489E22-D061-4046-9E9C-EF964129EF23}" type="datetimeFigureOut">
              <a:rPr lang="en-GB" smtClean="0"/>
              <a:t>30/08/2024</a:t>
            </a:fld>
            <a:endParaRPr lang="en-GB"/>
          </a:p>
        </p:txBody>
      </p:sp>
      <p:sp>
        <p:nvSpPr>
          <p:cNvPr id="5" name="Footer Placeholder 4">
            <a:extLst>
              <a:ext uri="{FF2B5EF4-FFF2-40B4-BE49-F238E27FC236}">
                <a16:creationId xmlns:a16="http://schemas.microsoft.com/office/drawing/2014/main" id="{18E43F38-F1B3-D3B4-FF42-59DF362CC6F1}"/>
              </a:ext>
            </a:extLst>
          </p:cNvPr>
          <p:cNvSpPr>
            <a:spLocks noGrp="1"/>
          </p:cNvSpPr>
          <p:nvPr>
            <p:ph type="ftr" sz="quarter" idx="11"/>
          </p:nvPr>
        </p:nvSpPr>
        <p:spPr>
          <a:xfrm>
            <a:off x="6057900" y="9534525"/>
            <a:ext cx="6172200" cy="547688"/>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BEC81C7E-B5A8-BC33-2F96-6884C977FF5E}"/>
              </a:ext>
            </a:extLst>
          </p:cNvPr>
          <p:cNvSpPr>
            <a:spLocks noGrp="1"/>
          </p:cNvSpPr>
          <p:nvPr>
            <p:ph type="sldNum" sz="quarter" idx="12"/>
          </p:nvPr>
        </p:nvSpPr>
        <p:spPr>
          <a:xfrm>
            <a:off x="12915900" y="9534525"/>
            <a:ext cx="4114800" cy="547688"/>
          </a:xfrm>
          <a:prstGeom prst="rect">
            <a:avLst/>
          </a:prstGeom>
        </p:spPr>
        <p:txBody>
          <a:bodyPr/>
          <a:lstStyle/>
          <a:p>
            <a:fld id="{AE36C499-01A1-45A6-8AC8-A406AC1EC646}" type="slidenum">
              <a:rPr lang="en-GB" smtClean="0"/>
              <a:t>‹#›</a:t>
            </a:fld>
            <a:endParaRPr lang="en-GB"/>
          </a:p>
        </p:txBody>
      </p:sp>
      <p:sp>
        <p:nvSpPr>
          <p:cNvPr id="10" name="Freeform 2">
            <a:extLst>
              <a:ext uri="{FF2B5EF4-FFF2-40B4-BE49-F238E27FC236}">
                <a16:creationId xmlns:a16="http://schemas.microsoft.com/office/drawing/2014/main" id="{6DD779BE-100B-983C-7E23-B4DF4BF11936}"/>
              </a:ext>
            </a:extLst>
          </p:cNvPr>
          <p:cNvSpPr/>
          <p:nvPr userDrawn="1"/>
        </p:nvSpPr>
        <p:spPr>
          <a:xfrm>
            <a:off x="-9548" y="21514"/>
            <a:ext cx="18317029" cy="10287000"/>
          </a:xfrm>
          <a:custGeom>
            <a:avLst/>
            <a:gdLst/>
            <a:ahLst/>
            <a:cxnLst/>
            <a:rect l="l" t="t" r="r" b="b"/>
            <a:pathLst>
              <a:path w="18288000" h="10554447">
                <a:moveTo>
                  <a:pt x="0" y="0"/>
                </a:moveTo>
                <a:lnTo>
                  <a:pt x="18288000" y="0"/>
                </a:lnTo>
                <a:lnTo>
                  <a:pt x="18288000" y="10554447"/>
                </a:lnTo>
                <a:lnTo>
                  <a:pt x="0" y="10554447"/>
                </a:lnTo>
                <a:lnTo>
                  <a:pt x="0" y="0"/>
                </a:lnTo>
                <a:close/>
              </a:path>
            </a:pathLst>
          </a:custGeom>
          <a:blipFill>
            <a:blip r:embed="rId2">
              <a:alphaModFix amt="25000"/>
            </a:blip>
            <a:stretch>
              <a:fillRect/>
            </a:stretch>
          </a:blipFill>
        </p:spPr>
        <p:txBody>
          <a:bodyPr/>
          <a:lstStyle/>
          <a:p>
            <a:endParaRPr lang="en-GB">
              <a:solidFill>
                <a:schemeClr val="bg1"/>
              </a:solidFill>
            </a:endParaRPr>
          </a:p>
        </p:txBody>
      </p:sp>
      <p:pic>
        <p:nvPicPr>
          <p:cNvPr id="11" name="Picture 10" descr="A black and white text&#10;&#10;Description automatically generated">
            <a:extLst>
              <a:ext uri="{FF2B5EF4-FFF2-40B4-BE49-F238E27FC236}">
                <a16:creationId xmlns:a16="http://schemas.microsoft.com/office/drawing/2014/main" id="{759CCA3F-42BE-1091-A36C-26E9C5D5DBA1}"/>
              </a:ext>
            </a:extLst>
          </p:cNvPr>
          <p:cNvPicPr>
            <a:picLocks noChangeAspect="1"/>
          </p:cNvPicPr>
          <p:nvPr userDrawn="1"/>
        </p:nvPicPr>
        <p:blipFill>
          <a:blip r:embed="rId3"/>
          <a:stretch>
            <a:fillRect/>
          </a:stretch>
        </p:blipFill>
        <p:spPr>
          <a:xfrm>
            <a:off x="13749338" y="635707"/>
            <a:ext cx="3943608" cy="579582"/>
          </a:xfrm>
          <a:prstGeom prst="rect">
            <a:avLst/>
          </a:prstGeom>
        </p:spPr>
      </p:pic>
    </p:spTree>
    <p:extLst>
      <p:ext uri="{BB962C8B-B14F-4D97-AF65-F5344CB8AC3E}">
        <p14:creationId xmlns:p14="http://schemas.microsoft.com/office/powerpoint/2010/main" val="4274088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520666-8ACE-37FA-8BDE-154C82FC511A}"/>
              </a:ext>
            </a:extLst>
          </p:cNvPr>
          <p:cNvSpPr>
            <a:spLocks noGrp="1"/>
          </p:cNvSpPr>
          <p:nvPr>
            <p:ph type="title" orient="vert"/>
          </p:nvPr>
        </p:nvSpPr>
        <p:spPr>
          <a:xfrm>
            <a:off x="13087350" y="547688"/>
            <a:ext cx="3943350" cy="8718550"/>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5E7401-2C22-6D56-B36D-25F744042C52}"/>
              </a:ext>
            </a:extLst>
          </p:cNvPr>
          <p:cNvSpPr>
            <a:spLocks noGrp="1"/>
          </p:cNvSpPr>
          <p:nvPr>
            <p:ph type="body" orient="vert" idx="1"/>
          </p:nvPr>
        </p:nvSpPr>
        <p:spPr>
          <a:xfrm>
            <a:off x="1257300" y="547688"/>
            <a:ext cx="11677650" cy="8718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0ED1A7-8C58-5C54-B101-FE416CB35642}"/>
              </a:ext>
            </a:extLst>
          </p:cNvPr>
          <p:cNvSpPr>
            <a:spLocks noGrp="1"/>
          </p:cNvSpPr>
          <p:nvPr>
            <p:ph type="dt" sz="half" idx="10"/>
          </p:nvPr>
        </p:nvSpPr>
        <p:spPr>
          <a:xfrm>
            <a:off x="1257300" y="9534525"/>
            <a:ext cx="4114800" cy="547688"/>
          </a:xfrm>
          <a:prstGeom prst="rect">
            <a:avLst/>
          </a:prstGeom>
        </p:spPr>
        <p:txBody>
          <a:bodyPr/>
          <a:lstStyle/>
          <a:p>
            <a:fld id="{6F489E22-D061-4046-9E9C-EF964129EF23}" type="datetimeFigureOut">
              <a:rPr lang="en-GB" smtClean="0"/>
              <a:t>30/08/2024</a:t>
            </a:fld>
            <a:endParaRPr lang="en-GB"/>
          </a:p>
        </p:txBody>
      </p:sp>
      <p:sp>
        <p:nvSpPr>
          <p:cNvPr id="5" name="Footer Placeholder 4">
            <a:extLst>
              <a:ext uri="{FF2B5EF4-FFF2-40B4-BE49-F238E27FC236}">
                <a16:creationId xmlns:a16="http://schemas.microsoft.com/office/drawing/2014/main" id="{1FDB5327-C19C-E281-0205-E6B4D8C39B49}"/>
              </a:ext>
            </a:extLst>
          </p:cNvPr>
          <p:cNvSpPr>
            <a:spLocks noGrp="1"/>
          </p:cNvSpPr>
          <p:nvPr>
            <p:ph type="ftr" sz="quarter" idx="11"/>
          </p:nvPr>
        </p:nvSpPr>
        <p:spPr>
          <a:xfrm>
            <a:off x="6057900" y="9534525"/>
            <a:ext cx="6172200" cy="547688"/>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73AACBD-F9AC-ABCC-41F2-557931CA2987}"/>
              </a:ext>
            </a:extLst>
          </p:cNvPr>
          <p:cNvSpPr>
            <a:spLocks noGrp="1"/>
          </p:cNvSpPr>
          <p:nvPr>
            <p:ph type="sldNum" sz="quarter" idx="12"/>
          </p:nvPr>
        </p:nvSpPr>
        <p:spPr>
          <a:xfrm>
            <a:off x="12915900" y="9534525"/>
            <a:ext cx="4114800" cy="547688"/>
          </a:xfrm>
          <a:prstGeom prst="rect">
            <a:avLst/>
          </a:prstGeom>
        </p:spPr>
        <p:txBody>
          <a:bodyPr/>
          <a:lstStyle/>
          <a:p>
            <a:fld id="{AE36C499-01A1-45A6-8AC8-A406AC1EC646}" type="slidenum">
              <a:rPr lang="en-GB" smtClean="0"/>
              <a:t>‹#›</a:t>
            </a:fld>
            <a:endParaRPr lang="en-GB"/>
          </a:p>
        </p:txBody>
      </p:sp>
    </p:spTree>
    <p:extLst>
      <p:ext uri="{BB962C8B-B14F-4D97-AF65-F5344CB8AC3E}">
        <p14:creationId xmlns:p14="http://schemas.microsoft.com/office/powerpoint/2010/main" val="4081438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7BD3-4F90-6BAE-4287-2611EF248AF8}"/>
              </a:ext>
            </a:extLst>
          </p:cNvPr>
          <p:cNvSpPr>
            <a:spLocks noGrp="1"/>
          </p:cNvSpPr>
          <p:nvPr>
            <p:ph type="ctrTitle"/>
          </p:nvPr>
        </p:nvSpPr>
        <p:spPr>
          <a:xfrm>
            <a:off x="2286000" y="1684338"/>
            <a:ext cx="13716000" cy="35814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3371280-00F2-3862-19E8-9D8F5A51CFAA}"/>
              </a:ext>
            </a:extLst>
          </p:cNvPr>
          <p:cNvSpPr>
            <a:spLocks noGrp="1"/>
          </p:cNvSpPr>
          <p:nvPr>
            <p:ph type="subTitle" idx="1"/>
          </p:nvPr>
        </p:nvSpPr>
        <p:spPr>
          <a:xfrm>
            <a:off x="2286000" y="5403850"/>
            <a:ext cx="13716000" cy="2482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D84C7380-DF78-7B16-AB96-C9F1F0BB1DBA}"/>
              </a:ext>
            </a:extLst>
          </p:cNvPr>
          <p:cNvSpPr>
            <a:spLocks noGrp="1"/>
          </p:cNvSpPr>
          <p:nvPr>
            <p:ph type="dt" sz="half" idx="10"/>
          </p:nvPr>
        </p:nvSpPr>
        <p:spPr>
          <a:xfrm>
            <a:off x="1257300" y="9534525"/>
            <a:ext cx="4114800" cy="547688"/>
          </a:xfrm>
          <a:prstGeom prst="rect">
            <a:avLst/>
          </a:prstGeom>
        </p:spPr>
        <p:txBody>
          <a:bodyPr/>
          <a:lstStyle/>
          <a:p>
            <a:fld id="{58E48DCD-702E-4227-AC1B-317F0BAC8E9F}" type="datetimeFigureOut">
              <a:rPr lang="en-GB" smtClean="0"/>
              <a:t>30/08/2024</a:t>
            </a:fld>
            <a:endParaRPr lang="en-GB"/>
          </a:p>
        </p:txBody>
      </p:sp>
      <p:sp>
        <p:nvSpPr>
          <p:cNvPr id="5" name="Footer Placeholder 4">
            <a:extLst>
              <a:ext uri="{FF2B5EF4-FFF2-40B4-BE49-F238E27FC236}">
                <a16:creationId xmlns:a16="http://schemas.microsoft.com/office/drawing/2014/main" id="{F7438596-523D-457B-E18F-C11F85A56968}"/>
              </a:ext>
            </a:extLst>
          </p:cNvPr>
          <p:cNvSpPr>
            <a:spLocks noGrp="1"/>
          </p:cNvSpPr>
          <p:nvPr>
            <p:ph type="ftr" sz="quarter" idx="11"/>
          </p:nvPr>
        </p:nvSpPr>
        <p:spPr>
          <a:xfrm>
            <a:off x="6057900" y="9534525"/>
            <a:ext cx="6172200" cy="547688"/>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55F6648-9697-E4CC-1D27-6C711E4CF196}"/>
              </a:ext>
            </a:extLst>
          </p:cNvPr>
          <p:cNvSpPr>
            <a:spLocks noGrp="1"/>
          </p:cNvSpPr>
          <p:nvPr>
            <p:ph type="sldNum" sz="quarter" idx="12"/>
          </p:nvPr>
        </p:nvSpPr>
        <p:spPr>
          <a:xfrm>
            <a:off x="12915900" y="9534525"/>
            <a:ext cx="4114800" cy="547688"/>
          </a:xfrm>
          <a:prstGeom prst="rect">
            <a:avLst/>
          </a:prstGeom>
        </p:spPr>
        <p:txBody>
          <a:bodyPr/>
          <a:lstStyle/>
          <a:p>
            <a:fld id="{3A475AEA-CA96-4CEB-A76D-4DDE615956AA}" type="slidenum">
              <a:rPr lang="en-GB" smtClean="0"/>
              <a:t>‹#›</a:t>
            </a:fld>
            <a:endParaRPr lang="en-GB"/>
          </a:p>
        </p:txBody>
      </p:sp>
    </p:spTree>
    <p:extLst>
      <p:ext uri="{BB962C8B-B14F-4D97-AF65-F5344CB8AC3E}">
        <p14:creationId xmlns:p14="http://schemas.microsoft.com/office/powerpoint/2010/main" val="1419620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DBF73B-65C6-188F-8AF3-1E99CC8925DA}"/>
              </a:ext>
            </a:extLst>
          </p:cNvPr>
          <p:cNvSpPr/>
          <p:nvPr userDrawn="1"/>
        </p:nvSpPr>
        <p:spPr>
          <a:xfrm>
            <a:off x="-6531" y="-41939"/>
            <a:ext cx="18285710" cy="10330028"/>
          </a:xfrm>
          <a:prstGeom prst="rect">
            <a:avLst/>
          </a:prstGeom>
          <a:solidFill>
            <a:srgbClr val="010D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pic>
        <p:nvPicPr>
          <p:cNvPr id="8" name="Graphic 7">
            <a:extLst>
              <a:ext uri="{FF2B5EF4-FFF2-40B4-BE49-F238E27FC236}">
                <a16:creationId xmlns:a16="http://schemas.microsoft.com/office/drawing/2014/main" id="{57B5D956-3891-56C7-A464-54687C94831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400" t="33152" r="17364" b="22849"/>
          <a:stretch/>
        </p:blipFill>
        <p:spPr>
          <a:xfrm>
            <a:off x="-14515" y="-51736"/>
            <a:ext cx="18317029" cy="10287000"/>
          </a:xfrm>
          <a:prstGeom prst="rect">
            <a:avLst/>
          </a:prstGeom>
        </p:spPr>
      </p:pic>
      <p:pic>
        <p:nvPicPr>
          <p:cNvPr id="9" name="Picture 8" descr="A black and white text&#10;&#10;Description automatically generated">
            <a:extLst>
              <a:ext uri="{FF2B5EF4-FFF2-40B4-BE49-F238E27FC236}">
                <a16:creationId xmlns:a16="http://schemas.microsoft.com/office/drawing/2014/main" id="{9F09389B-DF03-0A15-22A1-4DE5D16B689D}"/>
              </a:ext>
            </a:extLst>
          </p:cNvPr>
          <p:cNvPicPr>
            <a:picLocks noChangeAspect="1"/>
          </p:cNvPicPr>
          <p:nvPr userDrawn="1"/>
        </p:nvPicPr>
        <p:blipFill>
          <a:blip r:embed="rId4"/>
          <a:stretch>
            <a:fillRect/>
          </a:stretch>
        </p:blipFill>
        <p:spPr>
          <a:xfrm>
            <a:off x="13901738" y="788107"/>
            <a:ext cx="3943608" cy="579582"/>
          </a:xfrm>
          <a:prstGeom prst="rect">
            <a:avLst/>
          </a:prstGeom>
        </p:spPr>
      </p:pic>
      <p:sp>
        <p:nvSpPr>
          <p:cNvPr id="2" name="Title 1">
            <a:extLst>
              <a:ext uri="{FF2B5EF4-FFF2-40B4-BE49-F238E27FC236}">
                <a16:creationId xmlns:a16="http://schemas.microsoft.com/office/drawing/2014/main" id="{44323A68-8067-09CD-E530-2A8E99EF2C8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4A450C4-F74B-66CE-B984-88AEC178BCF5}"/>
              </a:ext>
            </a:extLst>
          </p:cNvPr>
          <p:cNvSpPr>
            <a:spLocks noGrp="1"/>
          </p:cNvSpPr>
          <p:nvPr>
            <p:ph type="dt" sz="half" idx="10"/>
          </p:nvPr>
        </p:nvSpPr>
        <p:spPr>
          <a:xfrm>
            <a:off x="1257300" y="9534525"/>
            <a:ext cx="4114800" cy="547688"/>
          </a:xfrm>
          <a:prstGeom prst="rect">
            <a:avLst/>
          </a:prstGeom>
        </p:spPr>
        <p:txBody>
          <a:bodyPr/>
          <a:lstStyle/>
          <a:p>
            <a:fld id="{E7535816-29EB-A949-9B7F-2CB8709DF0E5}" type="datetimeFigureOut">
              <a:rPr lang="en-US" smtClean="0"/>
              <a:pPr/>
              <a:t>8/30/2024</a:t>
            </a:fld>
            <a:endParaRPr lang="en-US" dirty="0"/>
          </a:p>
        </p:txBody>
      </p:sp>
      <p:sp>
        <p:nvSpPr>
          <p:cNvPr id="4" name="Footer Placeholder 3">
            <a:extLst>
              <a:ext uri="{FF2B5EF4-FFF2-40B4-BE49-F238E27FC236}">
                <a16:creationId xmlns:a16="http://schemas.microsoft.com/office/drawing/2014/main" id="{5236A59A-4198-3CCF-0A52-11A3A67BDAFE}"/>
              </a:ext>
            </a:extLst>
          </p:cNvPr>
          <p:cNvSpPr>
            <a:spLocks noGrp="1"/>
          </p:cNvSpPr>
          <p:nvPr>
            <p:ph type="ftr" sz="quarter" idx="11"/>
          </p:nvPr>
        </p:nvSpPr>
        <p:spPr>
          <a:xfrm>
            <a:off x="6057900" y="9534525"/>
            <a:ext cx="6172200" cy="547688"/>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4941A05-AC6B-D1A9-48B7-0CA61733F076}"/>
              </a:ext>
            </a:extLst>
          </p:cNvPr>
          <p:cNvSpPr>
            <a:spLocks noGrp="1"/>
          </p:cNvSpPr>
          <p:nvPr>
            <p:ph type="sldNum" sz="quarter" idx="12"/>
          </p:nvPr>
        </p:nvSpPr>
        <p:spPr>
          <a:xfrm>
            <a:off x="12915900" y="9534525"/>
            <a:ext cx="4114800" cy="547688"/>
          </a:xfrm>
          <a:prstGeom prst="rect">
            <a:avLst/>
          </a:prstGeom>
        </p:spPr>
        <p:txBody>
          <a:bodyPr/>
          <a:lstStyle/>
          <a:p>
            <a:fld id="{E67503C7-7318-2245-B09A-6EC7FFB39C5F}" type="slidenum">
              <a:rPr lang="en-US" smtClean="0"/>
              <a:pPr/>
              <a:t>‹#›</a:t>
            </a:fld>
            <a:endParaRPr lang="en-US"/>
          </a:p>
        </p:txBody>
      </p:sp>
    </p:spTree>
    <p:extLst>
      <p:ext uri="{BB962C8B-B14F-4D97-AF65-F5344CB8AC3E}">
        <p14:creationId xmlns:p14="http://schemas.microsoft.com/office/powerpoint/2010/main" val="216208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inner Lig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B3D463-1481-08F8-8826-25D181C7FDE8}"/>
              </a:ext>
            </a:extLst>
          </p:cNvPr>
          <p:cNvSpPr>
            <a:spLocks noGrp="1"/>
          </p:cNvSpPr>
          <p:nvPr>
            <p:ph type="ctrTitle"/>
          </p:nvPr>
        </p:nvSpPr>
        <p:spPr>
          <a:xfrm>
            <a:off x="2286001" y="1683544"/>
            <a:ext cx="8629650" cy="3581400"/>
          </a:xfrm>
        </p:spPr>
        <p:txBody>
          <a:bodyPr anchor="b">
            <a:normAutofit/>
          </a:bodyPr>
          <a:lstStyle>
            <a:lvl1pPr algn="ctr">
              <a:defRPr sz="5600" b="1">
                <a:solidFill>
                  <a:schemeClr val="bg1"/>
                </a:solidFill>
                <a:latin typeface="TWK Everett" panose="020B0204000000000000" pitchFamily="34" charset="0"/>
              </a:defRPr>
            </a:lvl1pPr>
          </a:lstStyle>
          <a:p>
            <a:r>
              <a:rPr lang="en-GB" dirty="0"/>
              <a:t>Click to edit Master title style</a:t>
            </a:r>
            <a:endParaRPr lang="en-US" dirty="0"/>
          </a:p>
        </p:txBody>
      </p:sp>
      <p:sp>
        <p:nvSpPr>
          <p:cNvPr id="7" name="Subtitle 2">
            <a:extLst>
              <a:ext uri="{FF2B5EF4-FFF2-40B4-BE49-F238E27FC236}">
                <a16:creationId xmlns:a16="http://schemas.microsoft.com/office/drawing/2014/main" id="{90297C08-F841-E30B-A7ED-7AEE5F96C790}"/>
              </a:ext>
            </a:extLst>
          </p:cNvPr>
          <p:cNvSpPr>
            <a:spLocks noGrp="1"/>
          </p:cNvSpPr>
          <p:nvPr>
            <p:ph type="subTitle" idx="1"/>
          </p:nvPr>
        </p:nvSpPr>
        <p:spPr>
          <a:xfrm>
            <a:off x="2286001" y="5403056"/>
            <a:ext cx="8629650" cy="2483644"/>
          </a:xfrm>
        </p:spPr>
        <p:txBody>
          <a:bodyPr>
            <a:normAutofit/>
          </a:bodyPr>
          <a:lstStyle>
            <a:lvl1pPr marL="0" indent="0" algn="ctr">
              <a:buNone/>
              <a:defRPr sz="2800">
                <a:solidFill>
                  <a:schemeClr val="bg1"/>
                </a:solidFill>
                <a:latin typeface="TWK Everett" panose="020B0204000000000000"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a:p>
        </p:txBody>
      </p:sp>
      <p:sp>
        <p:nvSpPr>
          <p:cNvPr id="8" name="Date Placeholder 3">
            <a:extLst>
              <a:ext uri="{FF2B5EF4-FFF2-40B4-BE49-F238E27FC236}">
                <a16:creationId xmlns:a16="http://schemas.microsoft.com/office/drawing/2014/main" id="{1AB23437-2CCD-9787-08BD-50958C2B9D94}"/>
              </a:ext>
            </a:extLst>
          </p:cNvPr>
          <p:cNvSpPr>
            <a:spLocks noGrp="1"/>
          </p:cNvSpPr>
          <p:nvPr>
            <p:ph type="dt" sz="half" idx="10"/>
          </p:nvPr>
        </p:nvSpPr>
        <p:spPr>
          <a:xfrm>
            <a:off x="1257300" y="9534526"/>
            <a:ext cx="4114800" cy="547688"/>
          </a:xfrm>
          <a:prstGeom prst="rect">
            <a:avLst/>
          </a:prstGeom>
        </p:spPr>
        <p:txBody>
          <a:bodyPr/>
          <a:lstStyle/>
          <a:p>
            <a:fld id="{E7535816-29EB-A949-9B7F-2CB8709DF0E5}" type="datetimeFigureOut">
              <a:rPr lang="en-US" smtClean="0"/>
              <a:t>8/30/2024</a:t>
            </a:fld>
            <a:endParaRPr lang="en-US"/>
          </a:p>
        </p:txBody>
      </p:sp>
      <p:sp>
        <p:nvSpPr>
          <p:cNvPr id="9" name="Footer Placeholder 4">
            <a:extLst>
              <a:ext uri="{FF2B5EF4-FFF2-40B4-BE49-F238E27FC236}">
                <a16:creationId xmlns:a16="http://schemas.microsoft.com/office/drawing/2014/main" id="{120676F6-2FA0-4A19-1037-33412173146C}"/>
              </a:ext>
            </a:extLst>
          </p:cNvPr>
          <p:cNvSpPr>
            <a:spLocks noGrp="1"/>
          </p:cNvSpPr>
          <p:nvPr>
            <p:ph type="ftr" sz="quarter" idx="11"/>
          </p:nvPr>
        </p:nvSpPr>
        <p:spPr>
          <a:xfrm>
            <a:off x="6057900" y="9534526"/>
            <a:ext cx="6172200" cy="547688"/>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59D498B1-1BDF-4439-76CD-6DB73BE0CED1}"/>
              </a:ext>
            </a:extLst>
          </p:cNvPr>
          <p:cNvSpPr>
            <a:spLocks noGrp="1"/>
          </p:cNvSpPr>
          <p:nvPr>
            <p:ph type="sldNum" sz="quarter" idx="12"/>
          </p:nvPr>
        </p:nvSpPr>
        <p:spPr>
          <a:xfrm>
            <a:off x="12915900" y="9534526"/>
            <a:ext cx="4114800" cy="547688"/>
          </a:xfrm>
          <a:prstGeom prst="rect">
            <a:avLst/>
          </a:prstGeom>
        </p:spPr>
        <p:txBody>
          <a:bodyPr/>
          <a:lstStyle/>
          <a:p>
            <a:fld id="{E67503C7-7318-2245-B09A-6EC7FFB39C5F}" type="slidenum">
              <a:rPr lang="en-US" smtClean="0"/>
              <a:t>‹#›</a:t>
            </a:fld>
            <a:endParaRPr lang="en-US"/>
          </a:p>
        </p:txBody>
      </p:sp>
    </p:spTree>
    <p:extLst>
      <p:ext uri="{BB962C8B-B14F-4D97-AF65-F5344CB8AC3E}">
        <p14:creationId xmlns:p14="http://schemas.microsoft.com/office/powerpoint/2010/main" val="40729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5DDC343-9FF0-63FB-3B04-FCFA26F03804}"/>
              </a:ext>
            </a:extLst>
          </p:cNvPr>
          <p:cNvSpPr>
            <a:spLocks noGrp="1"/>
          </p:cNvSpPr>
          <p:nvPr>
            <p:ph type="title" hasCustomPrompt="1"/>
          </p:nvPr>
        </p:nvSpPr>
        <p:spPr>
          <a:xfrm>
            <a:off x="292518" y="1063616"/>
            <a:ext cx="15773400" cy="723276"/>
          </a:xfrm>
        </p:spPr>
        <p:txBody>
          <a:bodyPr>
            <a:normAutofit/>
          </a:bodyPr>
          <a:lstStyle>
            <a:lvl1pPr>
              <a:defRPr sz="4200" b="1">
                <a:solidFill>
                  <a:schemeClr val="bg1"/>
                </a:solidFill>
                <a:latin typeface="TWK Everett" panose="020B0204000000000000" pitchFamily="34" charset="0"/>
                <a:cs typeface="Arial" panose="020B0604020202020204" pitchFamily="34" charset="0"/>
              </a:defRPr>
            </a:lvl1pPr>
          </a:lstStyle>
          <a:p>
            <a:r>
              <a:rPr lang="en-GB"/>
              <a:t>Title</a:t>
            </a:r>
            <a:endParaRPr lang="en-US"/>
          </a:p>
        </p:txBody>
      </p:sp>
      <p:sp>
        <p:nvSpPr>
          <p:cNvPr id="14" name="Text Placeholder 13">
            <a:extLst>
              <a:ext uri="{FF2B5EF4-FFF2-40B4-BE49-F238E27FC236}">
                <a16:creationId xmlns:a16="http://schemas.microsoft.com/office/drawing/2014/main" id="{DE7F28DD-3DD7-696B-5117-DA274EEE81AA}"/>
              </a:ext>
            </a:extLst>
          </p:cNvPr>
          <p:cNvSpPr>
            <a:spLocks noGrp="1"/>
          </p:cNvSpPr>
          <p:nvPr>
            <p:ph type="body" sz="quarter" idx="10"/>
          </p:nvPr>
        </p:nvSpPr>
        <p:spPr>
          <a:xfrm>
            <a:off x="292521" y="2340609"/>
            <a:ext cx="17554158" cy="7276470"/>
          </a:xfrm>
        </p:spPr>
        <p:txBody>
          <a:bodyPr>
            <a:normAutofit/>
          </a:bodyPr>
          <a:lstStyle>
            <a:lvl1pPr>
              <a:defRPr sz="3600">
                <a:solidFill>
                  <a:schemeClr val="bg1"/>
                </a:solidFill>
                <a:latin typeface="TWK Everett" panose="020B0204000000000000" pitchFamily="34" charset="0"/>
                <a:cs typeface="Arial" panose="020B0604020202020204" pitchFamily="34" charset="0"/>
              </a:defRPr>
            </a:lvl1pPr>
            <a:lvl2pPr>
              <a:defRPr sz="2800">
                <a:solidFill>
                  <a:schemeClr val="bg1"/>
                </a:solidFill>
                <a:latin typeface="TWK Everett" panose="020B0204000000000000" pitchFamily="34" charset="0"/>
                <a:cs typeface="Arial" panose="020B0604020202020204" pitchFamily="34" charset="0"/>
              </a:defRPr>
            </a:lvl2pPr>
            <a:lvl3pPr>
              <a:defRPr sz="2400">
                <a:solidFill>
                  <a:schemeClr val="bg1"/>
                </a:solidFill>
                <a:latin typeface="TWK Everett" panose="020B0204000000000000" pitchFamily="34" charset="0"/>
                <a:cs typeface="Arial" panose="020B0604020202020204" pitchFamily="34" charset="0"/>
              </a:defRPr>
            </a:lvl3pPr>
            <a:lvl4pPr>
              <a:defRPr sz="2200">
                <a:solidFill>
                  <a:schemeClr val="bg1"/>
                </a:solidFill>
                <a:latin typeface="TWK Everett" panose="020B0204000000000000" pitchFamily="34" charset="0"/>
                <a:cs typeface="Arial" panose="020B0604020202020204" pitchFamily="34" charset="0"/>
              </a:defRPr>
            </a:lvl4pPr>
            <a:lvl5pPr>
              <a:defRPr sz="2200">
                <a:solidFill>
                  <a:schemeClr val="bg1"/>
                </a:solidFill>
                <a:latin typeface="TWK Everett" panose="020B0204000000000000"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795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504BBE04-DFE4-04E8-28F5-67323C4FC37B}"/>
              </a:ext>
            </a:extLst>
          </p:cNvPr>
          <p:cNvSpPr/>
          <p:nvPr userDrawn="1"/>
        </p:nvSpPr>
        <p:spPr>
          <a:xfrm>
            <a:off x="-9548" y="21514"/>
            <a:ext cx="18317029" cy="10287000"/>
          </a:xfrm>
          <a:custGeom>
            <a:avLst/>
            <a:gdLst/>
            <a:ahLst/>
            <a:cxnLst/>
            <a:rect l="l" t="t" r="r" b="b"/>
            <a:pathLst>
              <a:path w="18288000" h="10554447">
                <a:moveTo>
                  <a:pt x="0" y="0"/>
                </a:moveTo>
                <a:lnTo>
                  <a:pt x="18288000" y="0"/>
                </a:lnTo>
                <a:lnTo>
                  <a:pt x="18288000" y="10554447"/>
                </a:lnTo>
                <a:lnTo>
                  <a:pt x="0" y="10554447"/>
                </a:lnTo>
                <a:lnTo>
                  <a:pt x="0" y="0"/>
                </a:lnTo>
                <a:close/>
              </a:path>
            </a:pathLst>
          </a:custGeom>
          <a:blipFill>
            <a:blip r:embed="rId2">
              <a:alphaModFix amt="25000"/>
            </a:blip>
            <a:stretch>
              <a:fillRect/>
            </a:stretch>
          </a:blipFill>
        </p:spPr>
        <p:txBody>
          <a:bodyPr/>
          <a:lstStyle/>
          <a:p>
            <a:endParaRPr lang="en-GB">
              <a:solidFill>
                <a:schemeClr val="bg1"/>
              </a:solidFill>
            </a:endParaRPr>
          </a:p>
        </p:txBody>
      </p:sp>
      <p:sp>
        <p:nvSpPr>
          <p:cNvPr id="2" name="Title 1">
            <a:extLst>
              <a:ext uri="{FF2B5EF4-FFF2-40B4-BE49-F238E27FC236}">
                <a16:creationId xmlns:a16="http://schemas.microsoft.com/office/drawing/2014/main" id="{CF975D30-8B46-777A-D886-22FB9221C864}"/>
              </a:ext>
            </a:extLst>
          </p:cNvPr>
          <p:cNvSpPr>
            <a:spLocks noGrp="1"/>
          </p:cNvSpPr>
          <p:nvPr>
            <p:ph type="title"/>
          </p:nvPr>
        </p:nvSpPr>
        <p:spPr>
          <a:xfrm>
            <a:off x="1247775" y="2565400"/>
            <a:ext cx="15773400" cy="4278313"/>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969B669-44F3-C6D1-5B72-BBB182AAE0C5}"/>
              </a:ext>
            </a:extLst>
          </p:cNvPr>
          <p:cNvSpPr>
            <a:spLocks noGrp="1"/>
          </p:cNvSpPr>
          <p:nvPr>
            <p:ph type="body" idx="1"/>
          </p:nvPr>
        </p:nvSpPr>
        <p:spPr>
          <a:xfrm>
            <a:off x="1247775" y="6884988"/>
            <a:ext cx="15773400" cy="22494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735ECB-7EF1-76A8-57B7-5171840A9BA8}"/>
              </a:ext>
            </a:extLst>
          </p:cNvPr>
          <p:cNvSpPr>
            <a:spLocks noGrp="1"/>
          </p:cNvSpPr>
          <p:nvPr>
            <p:ph type="dt" sz="half" idx="10"/>
          </p:nvPr>
        </p:nvSpPr>
        <p:spPr>
          <a:xfrm>
            <a:off x="1257300" y="9534525"/>
            <a:ext cx="4114800" cy="547688"/>
          </a:xfrm>
          <a:prstGeom prst="rect">
            <a:avLst/>
          </a:prstGeom>
        </p:spPr>
        <p:txBody>
          <a:bodyPr/>
          <a:lstStyle/>
          <a:p>
            <a:fld id="{6F489E22-D061-4046-9E9C-EF964129EF23}" type="datetimeFigureOut">
              <a:rPr lang="en-GB" smtClean="0"/>
              <a:t>30/08/2024</a:t>
            </a:fld>
            <a:endParaRPr lang="en-GB"/>
          </a:p>
        </p:txBody>
      </p:sp>
      <p:sp>
        <p:nvSpPr>
          <p:cNvPr id="5" name="Footer Placeholder 4">
            <a:extLst>
              <a:ext uri="{FF2B5EF4-FFF2-40B4-BE49-F238E27FC236}">
                <a16:creationId xmlns:a16="http://schemas.microsoft.com/office/drawing/2014/main" id="{377EE653-432F-4E13-CF24-D4A0356D8D36}"/>
              </a:ext>
            </a:extLst>
          </p:cNvPr>
          <p:cNvSpPr>
            <a:spLocks noGrp="1"/>
          </p:cNvSpPr>
          <p:nvPr>
            <p:ph type="ftr" sz="quarter" idx="11"/>
          </p:nvPr>
        </p:nvSpPr>
        <p:spPr>
          <a:xfrm>
            <a:off x="6057900" y="9534525"/>
            <a:ext cx="6172200" cy="547688"/>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F58A29B-360C-A03F-BFE2-19CFCA25CD2C}"/>
              </a:ext>
            </a:extLst>
          </p:cNvPr>
          <p:cNvSpPr>
            <a:spLocks noGrp="1"/>
          </p:cNvSpPr>
          <p:nvPr>
            <p:ph type="sldNum" sz="quarter" idx="12"/>
          </p:nvPr>
        </p:nvSpPr>
        <p:spPr>
          <a:xfrm>
            <a:off x="12915900" y="9534525"/>
            <a:ext cx="4114800" cy="547688"/>
          </a:xfrm>
          <a:prstGeom prst="rect">
            <a:avLst/>
          </a:prstGeom>
        </p:spPr>
        <p:txBody>
          <a:bodyPr/>
          <a:lstStyle/>
          <a:p>
            <a:fld id="{AE36C499-01A1-45A6-8AC8-A406AC1EC646}" type="slidenum">
              <a:rPr lang="en-GB" smtClean="0"/>
              <a:t>‹#›</a:t>
            </a:fld>
            <a:endParaRPr lang="en-GB"/>
          </a:p>
        </p:txBody>
      </p:sp>
      <p:pic>
        <p:nvPicPr>
          <p:cNvPr id="10" name="Picture 9" descr="A black and white text&#10;&#10;Description automatically generated">
            <a:extLst>
              <a:ext uri="{FF2B5EF4-FFF2-40B4-BE49-F238E27FC236}">
                <a16:creationId xmlns:a16="http://schemas.microsoft.com/office/drawing/2014/main" id="{78693DF9-FE2C-CFBC-F60D-7A569E276A6B}"/>
              </a:ext>
            </a:extLst>
          </p:cNvPr>
          <p:cNvPicPr>
            <a:picLocks noChangeAspect="1"/>
          </p:cNvPicPr>
          <p:nvPr userDrawn="1"/>
        </p:nvPicPr>
        <p:blipFill>
          <a:blip r:embed="rId3"/>
          <a:stretch>
            <a:fillRect/>
          </a:stretch>
        </p:blipFill>
        <p:spPr>
          <a:xfrm>
            <a:off x="13749338" y="635707"/>
            <a:ext cx="3943608" cy="579582"/>
          </a:xfrm>
          <a:prstGeom prst="rect">
            <a:avLst/>
          </a:prstGeom>
        </p:spPr>
      </p:pic>
    </p:spTree>
    <p:extLst>
      <p:ext uri="{BB962C8B-B14F-4D97-AF65-F5344CB8AC3E}">
        <p14:creationId xmlns:p14="http://schemas.microsoft.com/office/powerpoint/2010/main" val="130636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6B2FD-F38E-2E60-0143-C573CF9BFB1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F6D66A-65AC-602B-8079-1265CD0A4393}"/>
              </a:ext>
            </a:extLst>
          </p:cNvPr>
          <p:cNvSpPr>
            <a:spLocks noGrp="1"/>
          </p:cNvSpPr>
          <p:nvPr>
            <p:ph sz="half" idx="1"/>
          </p:nvPr>
        </p:nvSpPr>
        <p:spPr>
          <a:xfrm>
            <a:off x="12573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5DB060-C345-AF65-3049-1B4E1CD9CBEE}"/>
              </a:ext>
            </a:extLst>
          </p:cNvPr>
          <p:cNvSpPr>
            <a:spLocks noGrp="1"/>
          </p:cNvSpPr>
          <p:nvPr>
            <p:ph sz="half" idx="2"/>
          </p:nvPr>
        </p:nvSpPr>
        <p:spPr>
          <a:xfrm>
            <a:off x="92202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DD8863-9CAF-51AE-9B39-3E3528BA5F59}"/>
              </a:ext>
            </a:extLst>
          </p:cNvPr>
          <p:cNvSpPr>
            <a:spLocks noGrp="1"/>
          </p:cNvSpPr>
          <p:nvPr>
            <p:ph type="dt" sz="half" idx="10"/>
          </p:nvPr>
        </p:nvSpPr>
        <p:spPr>
          <a:xfrm>
            <a:off x="1257300" y="9534525"/>
            <a:ext cx="4114800" cy="547688"/>
          </a:xfrm>
          <a:prstGeom prst="rect">
            <a:avLst/>
          </a:prstGeom>
        </p:spPr>
        <p:txBody>
          <a:bodyPr/>
          <a:lstStyle/>
          <a:p>
            <a:fld id="{6F489E22-D061-4046-9E9C-EF964129EF23}" type="datetimeFigureOut">
              <a:rPr lang="en-GB" smtClean="0"/>
              <a:t>30/08/2024</a:t>
            </a:fld>
            <a:endParaRPr lang="en-GB"/>
          </a:p>
        </p:txBody>
      </p:sp>
      <p:sp>
        <p:nvSpPr>
          <p:cNvPr id="6" name="Footer Placeholder 5">
            <a:extLst>
              <a:ext uri="{FF2B5EF4-FFF2-40B4-BE49-F238E27FC236}">
                <a16:creationId xmlns:a16="http://schemas.microsoft.com/office/drawing/2014/main" id="{18EEFEC3-9475-6A1B-D211-FC9B22800191}"/>
              </a:ext>
            </a:extLst>
          </p:cNvPr>
          <p:cNvSpPr>
            <a:spLocks noGrp="1"/>
          </p:cNvSpPr>
          <p:nvPr>
            <p:ph type="ftr" sz="quarter" idx="11"/>
          </p:nvPr>
        </p:nvSpPr>
        <p:spPr>
          <a:xfrm>
            <a:off x="6057900" y="9534525"/>
            <a:ext cx="6172200" cy="547688"/>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63C4194-C321-FC8E-A68D-BAE58662B399}"/>
              </a:ext>
            </a:extLst>
          </p:cNvPr>
          <p:cNvSpPr>
            <a:spLocks noGrp="1"/>
          </p:cNvSpPr>
          <p:nvPr>
            <p:ph type="sldNum" sz="quarter" idx="12"/>
          </p:nvPr>
        </p:nvSpPr>
        <p:spPr>
          <a:xfrm>
            <a:off x="12915900" y="9534525"/>
            <a:ext cx="4114800" cy="547688"/>
          </a:xfrm>
          <a:prstGeom prst="rect">
            <a:avLst/>
          </a:prstGeom>
        </p:spPr>
        <p:txBody>
          <a:bodyPr/>
          <a:lstStyle/>
          <a:p>
            <a:fld id="{AE36C499-01A1-45A6-8AC8-A406AC1EC646}" type="slidenum">
              <a:rPr lang="en-GB" smtClean="0"/>
              <a:t>‹#›</a:t>
            </a:fld>
            <a:endParaRPr lang="en-GB"/>
          </a:p>
        </p:txBody>
      </p:sp>
    </p:spTree>
    <p:extLst>
      <p:ext uri="{BB962C8B-B14F-4D97-AF65-F5344CB8AC3E}">
        <p14:creationId xmlns:p14="http://schemas.microsoft.com/office/powerpoint/2010/main" val="1920544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92E-9FF9-594B-5574-C1187D50D36D}"/>
              </a:ext>
            </a:extLst>
          </p:cNvPr>
          <p:cNvSpPr>
            <a:spLocks noGrp="1"/>
          </p:cNvSpPr>
          <p:nvPr>
            <p:ph type="title"/>
          </p:nvPr>
        </p:nvSpPr>
        <p:spPr>
          <a:xfrm>
            <a:off x="1260475" y="547688"/>
            <a:ext cx="15773400" cy="1989137"/>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5CC65D-976A-F701-1407-B05811A68747}"/>
              </a:ext>
            </a:extLst>
          </p:cNvPr>
          <p:cNvSpPr>
            <a:spLocks noGrp="1"/>
          </p:cNvSpPr>
          <p:nvPr>
            <p:ph type="body" idx="1"/>
          </p:nvPr>
        </p:nvSpPr>
        <p:spPr>
          <a:xfrm>
            <a:off x="1260475" y="2522538"/>
            <a:ext cx="7735888"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8B4698-624A-5D42-B16A-AC40E6CC1F0C}"/>
              </a:ext>
            </a:extLst>
          </p:cNvPr>
          <p:cNvSpPr>
            <a:spLocks noGrp="1"/>
          </p:cNvSpPr>
          <p:nvPr>
            <p:ph sz="half" idx="2"/>
          </p:nvPr>
        </p:nvSpPr>
        <p:spPr>
          <a:xfrm>
            <a:off x="1260475" y="3757613"/>
            <a:ext cx="7735888"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D88F22C-63C5-7385-A524-B97A514C4F8B}"/>
              </a:ext>
            </a:extLst>
          </p:cNvPr>
          <p:cNvSpPr>
            <a:spLocks noGrp="1"/>
          </p:cNvSpPr>
          <p:nvPr>
            <p:ph type="body" sz="quarter" idx="3"/>
          </p:nvPr>
        </p:nvSpPr>
        <p:spPr>
          <a:xfrm>
            <a:off x="9258300" y="2522538"/>
            <a:ext cx="7775575"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52DBB3-ABDE-B6F2-F655-2922FC1E45B3}"/>
              </a:ext>
            </a:extLst>
          </p:cNvPr>
          <p:cNvSpPr>
            <a:spLocks noGrp="1"/>
          </p:cNvSpPr>
          <p:nvPr>
            <p:ph sz="quarter" idx="4"/>
          </p:nvPr>
        </p:nvSpPr>
        <p:spPr>
          <a:xfrm>
            <a:off x="9258300" y="3757613"/>
            <a:ext cx="7775575"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A96170E-1D83-511F-D1AA-2C96E536EF17}"/>
              </a:ext>
            </a:extLst>
          </p:cNvPr>
          <p:cNvSpPr>
            <a:spLocks noGrp="1"/>
          </p:cNvSpPr>
          <p:nvPr>
            <p:ph type="dt" sz="half" idx="10"/>
          </p:nvPr>
        </p:nvSpPr>
        <p:spPr>
          <a:xfrm>
            <a:off x="1257300" y="9534525"/>
            <a:ext cx="4114800" cy="547688"/>
          </a:xfrm>
          <a:prstGeom prst="rect">
            <a:avLst/>
          </a:prstGeom>
        </p:spPr>
        <p:txBody>
          <a:bodyPr/>
          <a:lstStyle/>
          <a:p>
            <a:fld id="{6F489E22-D061-4046-9E9C-EF964129EF23}" type="datetimeFigureOut">
              <a:rPr lang="en-GB" smtClean="0"/>
              <a:t>30/08/2024</a:t>
            </a:fld>
            <a:endParaRPr lang="en-GB"/>
          </a:p>
        </p:txBody>
      </p:sp>
      <p:sp>
        <p:nvSpPr>
          <p:cNvPr id="8" name="Footer Placeholder 7">
            <a:extLst>
              <a:ext uri="{FF2B5EF4-FFF2-40B4-BE49-F238E27FC236}">
                <a16:creationId xmlns:a16="http://schemas.microsoft.com/office/drawing/2014/main" id="{AC3916AD-9EE1-88B4-A668-6435931F9B57}"/>
              </a:ext>
            </a:extLst>
          </p:cNvPr>
          <p:cNvSpPr>
            <a:spLocks noGrp="1"/>
          </p:cNvSpPr>
          <p:nvPr>
            <p:ph type="ftr" sz="quarter" idx="11"/>
          </p:nvPr>
        </p:nvSpPr>
        <p:spPr>
          <a:xfrm>
            <a:off x="6057900" y="9534525"/>
            <a:ext cx="6172200" cy="547688"/>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8A14E902-EA36-1751-533A-2630400ADE67}"/>
              </a:ext>
            </a:extLst>
          </p:cNvPr>
          <p:cNvSpPr>
            <a:spLocks noGrp="1"/>
          </p:cNvSpPr>
          <p:nvPr>
            <p:ph type="sldNum" sz="quarter" idx="12"/>
          </p:nvPr>
        </p:nvSpPr>
        <p:spPr>
          <a:xfrm>
            <a:off x="12915900" y="9534525"/>
            <a:ext cx="4114800" cy="547688"/>
          </a:xfrm>
          <a:prstGeom prst="rect">
            <a:avLst/>
          </a:prstGeom>
        </p:spPr>
        <p:txBody>
          <a:bodyPr/>
          <a:lstStyle/>
          <a:p>
            <a:fld id="{AE36C499-01A1-45A6-8AC8-A406AC1EC646}" type="slidenum">
              <a:rPr lang="en-GB" smtClean="0"/>
              <a:t>‹#›</a:t>
            </a:fld>
            <a:endParaRPr lang="en-GB"/>
          </a:p>
        </p:txBody>
      </p:sp>
    </p:spTree>
    <p:extLst>
      <p:ext uri="{BB962C8B-B14F-4D97-AF65-F5344CB8AC3E}">
        <p14:creationId xmlns:p14="http://schemas.microsoft.com/office/powerpoint/2010/main" val="598857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FF93-587A-DD97-8C71-2F84C55C55B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D217262-224F-4C7F-796E-1BD1C7F94771}"/>
              </a:ext>
            </a:extLst>
          </p:cNvPr>
          <p:cNvSpPr>
            <a:spLocks noGrp="1"/>
          </p:cNvSpPr>
          <p:nvPr>
            <p:ph type="dt" sz="half" idx="10"/>
          </p:nvPr>
        </p:nvSpPr>
        <p:spPr>
          <a:xfrm>
            <a:off x="1257300" y="9534525"/>
            <a:ext cx="4114800" cy="547688"/>
          </a:xfrm>
          <a:prstGeom prst="rect">
            <a:avLst/>
          </a:prstGeom>
        </p:spPr>
        <p:txBody>
          <a:bodyPr/>
          <a:lstStyle/>
          <a:p>
            <a:fld id="{6F489E22-D061-4046-9E9C-EF964129EF23}" type="datetimeFigureOut">
              <a:rPr lang="en-GB" smtClean="0"/>
              <a:t>30/08/2024</a:t>
            </a:fld>
            <a:endParaRPr lang="en-GB"/>
          </a:p>
        </p:txBody>
      </p:sp>
      <p:sp>
        <p:nvSpPr>
          <p:cNvPr id="4" name="Footer Placeholder 3">
            <a:extLst>
              <a:ext uri="{FF2B5EF4-FFF2-40B4-BE49-F238E27FC236}">
                <a16:creationId xmlns:a16="http://schemas.microsoft.com/office/drawing/2014/main" id="{8AF99508-63FE-E3D9-AA58-93066A87DCE7}"/>
              </a:ext>
            </a:extLst>
          </p:cNvPr>
          <p:cNvSpPr>
            <a:spLocks noGrp="1"/>
          </p:cNvSpPr>
          <p:nvPr>
            <p:ph type="ftr" sz="quarter" idx="11"/>
          </p:nvPr>
        </p:nvSpPr>
        <p:spPr>
          <a:xfrm>
            <a:off x="6057900" y="9534525"/>
            <a:ext cx="6172200" cy="547688"/>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815E84F0-01AA-C353-70BD-86BE19980725}"/>
              </a:ext>
            </a:extLst>
          </p:cNvPr>
          <p:cNvSpPr>
            <a:spLocks noGrp="1"/>
          </p:cNvSpPr>
          <p:nvPr>
            <p:ph type="sldNum" sz="quarter" idx="12"/>
          </p:nvPr>
        </p:nvSpPr>
        <p:spPr>
          <a:xfrm>
            <a:off x="12915900" y="9534525"/>
            <a:ext cx="4114800" cy="547688"/>
          </a:xfrm>
          <a:prstGeom prst="rect">
            <a:avLst/>
          </a:prstGeom>
        </p:spPr>
        <p:txBody>
          <a:bodyPr/>
          <a:lstStyle/>
          <a:p>
            <a:fld id="{AE36C499-01A1-45A6-8AC8-A406AC1EC646}" type="slidenum">
              <a:rPr lang="en-GB" smtClean="0"/>
              <a:t>‹#›</a:t>
            </a:fld>
            <a:endParaRPr lang="en-GB"/>
          </a:p>
        </p:txBody>
      </p:sp>
    </p:spTree>
    <p:extLst>
      <p:ext uri="{BB962C8B-B14F-4D97-AF65-F5344CB8AC3E}">
        <p14:creationId xmlns:p14="http://schemas.microsoft.com/office/powerpoint/2010/main" val="418878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4E88F7-0948-ABF1-4D1C-B29AA12A7E08}"/>
              </a:ext>
            </a:extLst>
          </p:cNvPr>
          <p:cNvSpPr>
            <a:spLocks noGrp="1"/>
          </p:cNvSpPr>
          <p:nvPr>
            <p:ph type="dt" sz="half" idx="10"/>
          </p:nvPr>
        </p:nvSpPr>
        <p:spPr>
          <a:xfrm>
            <a:off x="1257300" y="9534525"/>
            <a:ext cx="4114800" cy="547688"/>
          </a:xfrm>
          <a:prstGeom prst="rect">
            <a:avLst/>
          </a:prstGeom>
        </p:spPr>
        <p:txBody>
          <a:bodyPr/>
          <a:lstStyle/>
          <a:p>
            <a:fld id="{6F489E22-D061-4046-9E9C-EF964129EF23}" type="datetimeFigureOut">
              <a:rPr lang="en-GB" smtClean="0"/>
              <a:t>30/08/2024</a:t>
            </a:fld>
            <a:endParaRPr lang="en-GB"/>
          </a:p>
        </p:txBody>
      </p:sp>
      <p:sp>
        <p:nvSpPr>
          <p:cNvPr id="3" name="Footer Placeholder 2">
            <a:extLst>
              <a:ext uri="{FF2B5EF4-FFF2-40B4-BE49-F238E27FC236}">
                <a16:creationId xmlns:a16="http://schemas.microsoft.com/office/drawing/2014/main" id="{CF693827-A136-2161-7E32-ED0270BC396B}"/>
              </a:ext>
            </a:extLst>
          </p:cNvPr>
          <p:cNvSpPr>
            <a:spLocks noGrp="1"/>
          </p:cNvSpPr>
          <p:nvPr>
            <p:ph type="ftr" sz="quarter" idx="11"/>
          </p:nvPr>
        </p:nvSpPr>
        <p:spPr>
          <a:xfrm>
            <a:off x="6057900" y="9534525"/>
            <a:ext cx="6172200" cy="547688"/>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3BBD7160-EB4A-FF16-8548-03193AE2DD20}"/>
              </a:ext>
            </a:extLst>
          </p:cNvPr>
          <p:cNvSpPr>
            <a:spLocks noGrp="1"/>
          </p:cNvSpPr>
          <p:nvPr>
            <p:ph type="sldNum" sz="quarter" idx="12"/>
          </p:nvPr>
        </p:nvSpPr>
        <p:spPr>
          <a:xfrm>
            <a:off x="12915900" y="9534525"/>
            <a:ext cx="4114800" cy="547688"/>
          </a:xfrm>
          <a:prstGeom prst="rect">
            <a:avLst/>
          </a:prstGeom>
        </p:spPr>
        <p:txBody>
          <a:bodyPr/>
          <a:lstStyle/>
          <a:p>
            <a:fld id="{AE36C499-01A1-45A6-8AC8-A406AC1EC646}" type="slidenum">
              <a:rPr lang="en-GB" smtClean="0"/>
              <a:t>‹#›</a:t>
            </a:fld>
            <a:endParaRPr lang="en-GB"/>
          </a:p>
        </p:txBody>
      </p:sp>
      <p:sp>
        <p:nvSpPr>
          <p:cNvPr id="5" name="Title 4">
            <a:extLst>
              <a:ext uri="{FF2B5EF4-FFF2-40B4-BE49-F238E27FC236}">
                <a16:creationId xmlns:a16="http://schemas.microsoft.com/office/drawing/2014/main" id="{EDA15CDF-9397-7D93-7766-596F55A50E3C}"/>
              </a:ext>
            </a:extLst>
          </p:cNvPr>
          <p:cNvSpPr>
            <a:spLocks noGrp="1"/>
          </p:cNvSpPr>
          <p:nvPr>
            <p:ph type="title"/>
          </p:nvPr>
        </p:nvSpPr>
        <p:spPr>
          <a:xfrm>
            <a:off x="1066800" y="876300"/>
            <a:ext cx="15773400" cy="1989137"/>
          </a:xfrm>
        </p:spPr>
        <p:txBody>
          <a:bodyPr/>
          <a:lstStyle/>
          <a:p>
            <a:r>
              <a:rPr lang="en-US"/>
              <a:t>Click to edit Master title style</a:t>
            </a:r>
            <a:endParaRPr lang="en-GB"/>
          </a:p>
        </p:txBody>
      </p:sp>
    </p:spTree>
    <p:extLst>
      <p:ext uri="{BB962C8B-B14F-4D97-AF65-F5344CB8AC3E}">
        <p14:creationId xmlns:p14="http://schemas.microsoft.com/office/powerpoint/2010/main" val="2504911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EBB7-B066-22F2-C799-5A4D6919AF48}"/>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776D074-4B26-B923-C8C0-D1969C485746}"/>
              </a:ext>
            </a:extLst>
          </p:cNvPr>
          <p:cNvSpPr>
            <a:spLocks noGrp="1"/>
          </p:cNvSpPr>
          <p:nvPr>
            <p:ph idx="1"/>
          </p:nvPr>
        </p:nvSpPr>
        <p:spPr>
          <a:xfrm>
            <a:off x="7775575" y="1481138"/>
            <a:ext cx="9258300" cy="7310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00777CE-426B-7520-D091-1C3DB18D4C5C}"/>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D90D60-FD05-852D-9442-AD94063E2C53}"/>
              </a:ext>
            </a:extLst>
          </p:cNvPr>
          <p:cNvSpPr>
            <a:spLocks noGrp="1"/>
          </p:cNvSpPr>
          <p:nvPr>
            <p:ph type="dt" sz="half" idx="10"/>
          </p:nvPr>
        </p:nvSpPr>
        <p:spPr>
          <a:xfrm>
            <a:off x="1257300" y="9534525"/>
            <a:ext cx="4114800" cy="547688"/>
          </a:xfrm>
          <a:prstGeom prst="rect">
            <a:avLst/>
          </a:prstGeom>
        </p:spPr>
        <p:txBody>
          <a:bodyPr/>
          <a:lstStyle/>
          <a:p>
            <a:fld id="{6F489E22-D061-4046-9E9C-EF964129EF23}" type="datetimeFigureOut">
              <a:rPr lang="en-GB" smtClean="0"/>
              <a:t>30/08/2024</a:t>
            </a:fld>
            <a:endParaRPr lang="en-GB"/>
          </a:p>
        </p:txBody>
      </p:sp>
      <p:sp>
        <p:nvSpPr>
          <p:cNvPr id="6" name="Footer Placeholder 5">
            <a:extLst>
              <a:ext uri="{FF2B5EF4-FFF2-40B4-BE49-F238E27FC236}">
                <a16:creationId xmlns:a16="http://schemas.microsoft.com/office/drawing/2014/main" id="{272C1DCF-5E9E-FD97-4D6D-4E51A8F18FB0}"/>
              </a:ext>
            </a:extLst>
          </p:cNvPr>
          <p:cNvSpPr>
            <a:spLocks noGrp="1"/>
          </p:cNvSpPr>
          <p:nvPr>
            <p:ph type="ftr" sz="quarter" idx="11"/>
          </p:nvPr>
        </p:nvSpPr>
        <p:spPr>
          <a:xfrm>
            <a:off x="6057900" y="9534525"/>
            <a:ext cx="6172200" cy="547688"/>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0695FB4B-CAED-C83C-A845-D231C387CA16}"/>
              </a:ext>
            </a:extLst>
          </p:cNvPr>
          <p:cNvSpPr>
            <a:spLocks noGrp="1"/>
          </p:cNvSpPr>
          <p:nvPr>
            <p:ph type="sldNum" sz="quarter" idx="12"/>
          </p:nvPr>
        </p:nvSpPr>
        <p:spPr>
          <a:xfrm>
            <a:off x="12915900" y="9534525"/>
            <a:ext cx="4114800" cy="547688"/>
          </a:xfrm>
          <a:prstGeom prst="rect">
            <a:avLst/>
          </a:prstGeom>
        </p:spPr>
        <p:txBody>
          <a:bodyPr/>
          <a:lstStyle/>
          <a:p>
            <a:fld id="{AE36C499-01A1-45A6-8AC8-A406AC1EC646}" type="slidenum">
              <a:rPr lang="en-GB" smtClean="0"/>
              <a:t>‹#›</a:t>
            </a:fld>
            <a:endParaRPr lang="en-GB"/>
          </a:p>
        </p:txBody>
      </p:sp>
    </p:spTree>
    <p:extLst>
      <p:ext uri="{BB962C8B-B14F-4D97-AF65-F5344CB8AC3E}">
        <p14:creationId xmlns:p14="http://schemas.microsoft.com/office/powerpoint/2010/main" val="155557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E6556-4F3C-60A6-7038-BDBBD9140242}"/>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0498082-33AD-0020-A76C-90FC4CAD785C}"/>
              </a:ext>
            </a:extLst>
          </p:cNvPr>
          <p:cNvSpPr>
            <a:spLocks noGrp="1"/>
          </p:cNvSpPr>
          <p:nvPr>
            <p:ph type="pic" idx="1"/>
          </p:nvPr>
        </p:nvSpPr>
        <p:spPr>
          <a:xfrm>
            <a:off x="7775575" y="1481138"/>
            <a:ext cx="9258300" cy="7310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DE2DA28-3944-2CD0-87A1-DB092BE5884F}"/>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0D607-C664-28C3-2636-51C2A69CB2C5}"/>
              </a:ext>
            </a:extLst>
          </p:cNvPr>
          <p:cNvSpPr>
            <a:spLocks noGrp="1"/>
          </p:cNvSpPr>
          <p:nvPr>
            <p:ph type="dt" sz="half" idx="10"/>
          </p:nvPr>
        </p:nvSpPr>
        <p:spPr>
          <a:xfrm>
            <a:off x="1257300" y="9534525"/>
            <a:ext cx="4114800" cy="547688"/>
          </a:xfrm>
          <a:prstGeom prst="rect">
            <a:avLst/>
          </a:prstGeom>
        </p:spPr>
        <p:txBody>
          <a:bodyPr/>
          <a:lstStyle/>
          <a:p>
            <a:fld id="{6F489E22-D061-4046-9E9C-EF964129EF23}" type="datetimeFigureOut">
              <a:rPr lang="en-GB" smtClean="0"/>
              <a:t>30/08/2024</a:t>
            </a:fld>
            <a:endParaRPr lang="en-GB"/>
          </a:p>
        </p:txBody>
      </p:sp>
      <p:sp>
        <p:nvSpPr>
          <p:cNvPr id="6" name="Footer Placeholder 5">
            <a:extLst>
              <a:ext uri="{FF2B5EF4-FFF2-40B4-BE49-F238E27FC236}">
                <a16:creationId xmlns:a16="http://schemas.microsoft.com/office/drawing/2014/main" id="{26739785-99F2-B910-BB45-1311C42C5F9B}"/>
              </a:ext>
            </a:extLst>
          </p:cNvPr>
          <p:cNvSpPr>
            <a:spLocks noGrp="1"/>
          </p:cNvSpPr>
          <p:nvPr>
            <p:ph type="ftr" sz="quarter" idx="11"/>
          </p:nvPr>
        </p:nvSpPr>
        <p:spPr>
          <a:xfrm>
            <a:off x="6057900" y="9534525"/>
            <a:ext cx="6172200" cy="547688"/>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1B53615-2CB3-2697-B370-BEFA5F24213A}"/>
              </a:ext>
            </a:extLst>
          </p:cNvPr>
          <p:cNvSpPr>
            <a:spLocks noGrp="1"/>
          </p:cNvSpPr>
          <p:nvPr>
            <p:ph type="sldNum" sz="quarter" idx="12"/>
          </p:nvPr>
        </p:nvSpPr>
        <p:spPr>
          <a:xfrm>
            <a:off x="12915900" y="9534525"/>
            <a:ext cx="4114800" cy="547688"/>
          </a:xfrm>
          <a:prstGeom prst="rect">
            <a:avLst/>
          </a:prstGeom>
        </p:spPr>
        <p:txBody>
          <a:bodyPr/>
          <a:lstStyle/>
          <a:p>
            <a:fld id="{AE36C499-01A1-45A6-8AC8-A406AC1EC646}" type="slidenum">
              <a:rPr lang="en-GB" smtClean="0"/>
              <a:t>‹#›</a:t>
            </a:fld>
            <a:endParaRPr lang="en-GB"/>
          </a:p>
        </p:txBody>
      </p:sp>
    </p:spTree>
    <p:extLst>
      <p:ext uri="{BB962C8B-B14F-4D97-AF65-F5344CB8AC3E}">
        <p14:creationId xmlns:p14="http://schemas.microsoft.com/office/powerpoint/2010/main" val="1172661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4C77-63AE-957F-CD92-F27FD2DD9F4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837552-567B-9219-1D84-2CCF2EB63F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059F11-87F2-F722-F1F7-BABB552A9812}"/>
              </a:ext>
            </a:extLst>
          </p:cNvPr>
          <p:cNvSpPr>
            <a:spLocks noGrp="1"/>
          </p:cNvSpPr>
          <p:nvPr>
            <p:ph type="dt" sz="half" idx="10"/>
          </p:nvPr>
        </p:nvSpPr>
        <p:spPr>
          <a:xfrm>
            <a:off x="1257300" y="9534525"/>
            <a:ext cx="4114800" cy="547688"/>
          </a:xfrm>
          <a:prstGeom prst="rect">
            <a:avLst/>
          </a:prstGeom>
        </p:spPr>
        <p:txBody>
          <a:bodyPr/>
          <a:lstStyle/>
          <a:p>
            <a:fld id="{6F489E22-D061-4046-9E9C-EF964129EF23}" type="datetimeFigureOut">
              <a:rPr lang="en-GB" smtClean="0"/>
              <a:t>30/08/2024</a:t>
            </a:fld>
            <a:endParaRPr lang="en-GB"/>
          </a:p>
        </p:txBody>
      </p:sp>
      <p:sp>
        <p:nvSpPr>
          <p:cNvPr id="5" name="Footer Placeholder 4">
            <a:extLst>
              <a:ext uri="{FF2B5EF4-FFF2-40B4-BE49-F238E27FC236}">
                <a16:creationId xmlns:a16="http://schemas.microsoft.com/office/drawing/2014/main" id="{D1B20D72-CEBE-74AE-DC19-9FB850877715}"/>
              </a:ext>
            </a:extLst>
          </p:cNvPr>
          <p:cNvSpPr>
            <a:spLocks noGrp="1"/>
          </p:cNvSpPr>
          <p:nvPr>
            <p:ph type="ftr" sz="quarter" idx="11"/>
          </p:nvPr>
        </p:nvSpPr>
        <p:spPr>
          <a:xfrm>
            <a:off x="6057900" y="9534525"/>
            <a:ext cx="6172200" cy="547688"/>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5817B0C7-4AAB-471D-C889-D478ABE031D5}"/>
              </a:ext>
            </a:extLst>
          </p:cNvPr>
          <p:cNvSpPr>
            <a:spLocks noGrp="1"/>
          </p:cNvSpPr>
          <p:nvPr>
            <p:ph type="sldNum" sz="quarter" idx="12"/>
          </p:nvPr>
        </p:nvSpPr>
        <p:spPr>
          <a:xfrm>
            <a:off x="12915900" y="9534525"/>
            <a:ext cx="4114800" cy="547688"/>
          </a:xfrm>
          <a:prstGeom prst="rect">
            <a:avLst/>
          </a:prstGeom>
        </p:spPr>
        <p:txBody>
          <a:bodyPr/>
          <a:lstStyle/>
          <a:p>
            <a:fld id="{AE36C499-01A1-45A6-8AC8-A406AC1EC646}" type="slidenum">
              <a:rPr lang="en-GB" smtClean="0"/>
              <a:t>‹#›</a:t>
            </a:fld>
            <a:endParaRPr lang="en-GB"/>
          </a:p>
        </p:txBody>
      </p:sp>
    </p:spTree>
    <p:extLst>
      <p:ext uri="{BB962C8B-B14F-4D97-AF65-F5344CB8AC3E}">
        <p14:creationId xmlns:p14="http://schemas.microsoft.com/office/powerpoint/2010/main" val="2383052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64B43F-CE8A-7D0D-B2EF-B993152E3AC3}"/>
              </a:ext>
            </a:extLst>
          </p:cNvPr>
          <p:cNvSpPr/>
          <p:nvPr userDrawn="1"/>
        </p:nvSpPr>
        <p:spPr>
          <a:xfrm>
            <a:off x="-12245" y="-21514"/>
            <a:ext cx="18300245" cy="10330028"/>
          </a:xfrm>
          <a:prstGeom prst="rect">
            <a:avLst/>
          </a:prstGeom>
          <a:solidFill>
            <a:srgbClr val="010D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Placeholder 1">
            <a:extLst>
              <a:ext uri="{FF2B5EF4-FFF2-40B4-BE49-F238E27FC236}">
                <a16:creationId xmlns:a16="http://schemas.microsoft.com/office/drawing/2014/main" id="{F8E1DD74-986D-CD2B-B5CD-7BDD8C50B355}"/>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8D16A5E-AC72-F011-A522-561D33674DB6}"/>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6">
            <a:extLst>
              <a:ext uri="{FF2B5EF4-FFF2-40B4-BE49-F238E27FC236}">
                <a16:creationId xmlns:a16="http://schemas.microsoft.com/office/drawing/2014/main" id="{32CA45AD-366E-00DC-354D-44058004C553}"/>
              </a:ext>
            </a:extLst>
          </p:cNvPr>
          <p:cNvPicPr>
            <a:picLocks noChangeAspect="1"/>
          </p:cNvPicPr>
          <p:nvPr userDrawn="1"/>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6400" t="33152" r="17364" b="22849"/>
          <a:stretch/>
        </p:blipFill>
        <p:spPr>
          <a:xfrm>
            <a:off x="1" y="-402357"/>
            <a:ext cx="18644354" cy="10760522"/>
          </a:xfrm>
          <a:prstGeom prst="rect">
            <a:avLst/>
          </a:prstGeom>
        </p:spPr>
      </p:pic>
      <p:pic>
        <p:nvPicPr>
          <p:cNvPr id="9" name="Picture 8" descr="A black and white text&#10;&#10;Description automatically generated">
            <a:extLst>
              <a:ext uri="{FF2B5EF4-FFF2-40B4-BE49-F238E27FC236}">
                <a16:creationId xmlns:a16="http://schemas.microsoft.com/office/drawing/2014/main" id="{87E4E684-AED0-A50F-062D-4518B9BE1C28}"/>
              </a:ext>
            </a:extLst>
          </p:cNvPr>
          <p:cNvPicPr>
            <a:picLocks noChangeAspect="1"/>
          </p:cNvPicPr>
          <p:nvPr userDrawn="1"/>
        </p:nvPicPr>
        <p:blipFill>
          <a:blip r:embed="rId18"/>
          <a:stretch>
            <a:fillRect/>
          </a:stretch>
        </p:blipFill>
        <p:spPr>
          <a:xfrm>
            <a:off x="13749338" y="635707"/>
            <a:ext cx="3943608" cy="579582"/>
          </a:xfrm>
          <a:prstGeom prst="rect">
            <a:avLst/>
          </a:prstGeom>
        </p:spPr>
      </p:pic>
      <p:sp>
        <p:nvSpPr>
          <p:cNvPr id="6" name="TextBox 5">
            <a:extLst>
              <a:ext uri="{FF2B5EF4-FFF2-40B4-BE49-F238E27FC236}">
                <a16:creationId xmlns:a16="http://schemas.microsoft.com/office/drawing/2014/main" id="{F8C343C5-B7CE-D156-6CBB-B8D739FC2342}"/>
              </a:ext>
            </a:extLst>
          </p:cNvPr>
          <p:cNvSpPr txBox="1"/>
          <p:nvPr userDrawn="1">
            <p:extLst>
              <p:ext uri="{1162E1C5-73C7-4A58-AE30-91384D911F3F}">
                <p184:classification xmlns:p184="http://schemas.microsoft.com/office/powerpoint/2018/4/main" val="hdr"/>
              </p:ext>
            </p:extLst>
          </p:nvPr>
        </p:nvSpPr>
        <p:spPr>
          <a:xfrm>
            <a:off x="8415338" y="63500"/>
            <a:ext cx="14859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Sensitivity: Internal / Official</a:t>
            </a:r>
          </a:p>
        </p:txBody>
      </p:sp>
      <p:sp>
        <p:nvSpPr>
          <p:cNvPr id="8" name="TextBox 7">
            <a:extLst>
              <a:ext uri="{FF2B5EF4-FFF2-40B4-BE49-F238E27FC236}">
                <a16:creationId xmlns:a16="http://schemas.microsoft.com/office/drawing/2014/main" id="{41722E7A-C62A-E846-B22D-0B4FCB011371}"/>
              </a:ext>
            </a:extLst>
          </p:cNvPr>
          <p:cNvSpPr txBox="1"/>
          <p:nvPr userDrawn="1">
            <p:extLst>
              <p:ext uri="{1162E1C5-73C7-4A58-AE30-91384D911F3F}">
                <p184:classification xmlns:p184="http://schemas.microsoft.com/office/powerpoint/2018/4/main" val="ftr"/>
              </p:ext>
            </p:extLst>
          </p:nvPr>
        </p:nvSpPr>
        <p:spPr>
          <a:xfrm>
            <a:off x="8415338" y="10071100"/>
            <a:ext cx="14859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Sensitivity: Internal / Official</a:t>
            </a:r>
          </a:p>
        </p:txBody>
      </p:sp>
    </p:spTree>
    <p:extLst>
      <p:ext uri="{BB962C8B-B14F-4D97-AF65-F5344CB8AC3E}">
        <p14:creationId xmlns:p14="http://schemas.microsoft.com/office/powerpoint/2010/main" val="373966776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2" r:id="rId11"/>
    <p:sldLayoutId id="2147483706" r:id="rId12"/>
    <p:sldLayoutId id="2147483665" r:id="rId13"/>
    <p:sldLayoutId id="2147483668"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eetup.com/m365sandcug/events/302644214/?eventOrigin=group_past_event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svg"/></Relationships>
</file>

<file path=ppt/slides/_rels/slide10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slide" Target="slide8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kerai1/AzurePasswordProtectionCalculator"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campbell.scot/pim-common-microsoft-365-security-mistakes-series/" TargetMode="External"/><Relationship Id="rId7" Type="http://schemas.openxmlformats.org/officeDocument/2006/relationships/hyperlink" Target="https://jeffreyappel.nl/protect-against-aitm-mfa-phishing-attacks-using-microsoft-technology/"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slide" Target="slide88.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hyperlink" Target="https://github.com/nicolonsky/AzureAiTMFuncti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jkerai1/clarion"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kgretzky/evilginx2%20/"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hyperlink" Target="https://www.youtube.com/watch?v=JOfgdJrKnr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hyperlink" Target="https://www.youtube.com/watch?v=Nh99d3YnpI4"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tI1bdVohOK8"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72.jpe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hyperlink" Target="https://www.blackhillsinfosec.com/wishing-webhook-phishing-in-teams" TargetMode="External"/><Relationship Id="rId7"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tskopeoss/NetskopeThreatLabsIOCs/"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81.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4.gif"/></Relationships>
</file>

<file path=ppt/slides/_rels/slide52.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hyperlink" Target="https://sqlitebrowser.org/d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hyperlink" Target="https://learn.microsoft.com/en-us/entra/identity-platform/id-tokens" TargetMode="Externa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www.youtube.com/watch?v=toytJf1rmV4" TargetMode="Externa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hyperlink" Target="https://datatracker.ietf.org/doc/html/rfc8471#section-1" TargetMode="External"/><Relationship Id="rId2" Type="http://schemas.openxmlformats.org/officeDocument/2006/relationships/hyperlink" Target="https://www.w3.org/TR/webauthn/#dictdef-tokenbinding" TargetMode="External"/><Relationship Id="rId1" Type="http://schemas.openxmlformats.org/officeDocument/2006/relationships/slideLayout" Target="../slideLayouts/slideLayout14.xml"/><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silverfort.com/blog/using-mitm-to-bypass-fido2/" TargetMode="Externa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slide" Target="slide13.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hyperlink" Target="https://aadinternals.com/post/deviceidentity/" TargetMode="External"/></Relationships>
</file>

<file path=ppt/slides/_rels/slide91.xml.rels><?xml version="1.0" encoding="UTF-8" standalone="yes"?>
<Relationships xmlns="http://schemas.openxmlformats.org/package/2006/relationships"><Relationship Id="rId2" Type="http://schemas.openxmlformats.org/officeDocument/2006/relationships/hyperlink" Target="https://raw.githubusercontent.com/netskopeoss/NetskopeThreatLabsIOCs/main/Phishing/CloudflareWorkers/IOCs/README.md%22%5d" TargetMode="Externa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Cloud-Architekt/AzureAD-Attack-Defense/" TargetMode="External"/><Relationship Id="rId2" Type="http://schemas.openxmlformats.org/officeDocument/2006/relationships/notesSlide" Target="../notesSlides/notesSlide58.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54.png"/></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5E7D-DD38-B6C0-8FBC-9E9F2C0A812E}"/>
              </a:ext>
            </a:extLst>
          </p:cNvPr>
          <p:cNvSpPr>
            <a:spLocks noGrp="1"/>
          </p:cNvSpPr>
          <p:nvPr>
            <p:ph type="title"/>
          </p:nvPr>
        </p:nvSpPr>
        <p:spPr/>
        <p:txBody>
          <a:bodyPr/>
          <a:lstStyle/>
          <a:p>
            <a:r>
              <a:rPr lang="en-GB" dirty="0"/>
              <a:t>So you’ve got MFA? Defending and Responding against MFA Bypass techniques in Entra</a:t>
            </a:r>
          </a:p>
        </p:txBody>
      </p:sp>
      <p:sp>
        <p:nvSpPr>
          <p:cNvPr id="3" name="Text Placeholder 2">
            <a:extLst>
              <a:ext uri="{FF2B5EF4-FFF2-40B4-BE49-F238E27FC236}">
                <a16:creationId xmlns:a16="http://schemas.microsoft.com/office/drawing/2014/main" id="{1CFCFF45-1108-AF5C-1C6E-8D5B940709D0}"/>
              </a:ext>
            </a:extLst>
          </p:cNvPr>
          <p:cNvSpPr>
            <a:spLocks noGrp="1"/>
          </p:cNvSpPr>
          <p:nvPr>
            <p:ph type="body" idx="1"/>
          </p:nvPr>
        </p:nvSpPr>
        <p:spPr/>
        <p:txBody>
          <a:bodyPr>
            <a:normAutofit/>
          </a:bodyPr>
          <a:lstStyle/>
          <a:p>
            <a:r>
              <a:rPr lang="en-GB" dirty="0"/>
              <a:t>Jay Kerai (Cyber Automation Architect at SCC) Aka Devfender</a:t>
            </a:r>
          </a:p>
          <a:p>
            <a:endParaRPr lang="en-GB" dirty="0"/>
          </a:p>
          <a:p>
            <a:r>
              <a:rPr lang="en-GB" dirty="0"/>
              <a:t>https://www.linkedin.com/in/jay-kerai-cyber/</a:t>
            </a:r>
          </a:p>
          <a:p>
            <a:r>
              <a:rPr lang="en-GB" dirty="0"/>
              <a:t>https://github.com/jkerai1</a:t>
            </a:r>
          </a:p>
          <a:p>
            <a:r>
              <a:rPr lang="en-GB">
                <a:hlinkClick r:id="rId3"/>
              </a:rPr>
              <a:t>August 2024 - M365 Security &amp; Compliance User Group, Wed, Aug 28, 2024, 6:00 PM | Meetup</a:t>
            </a:r>
            <a:endParaRPr lang="en-GB" dirty="0"/>
          </a:p>
          <a:p>
            <a:endParaRPr lang="en-GB" dirty="0"/>
          </a:p>
          <a:p>
            <a:endParaRPr lang="en-GB" dirty="0"/>
          </a:p>
        </p:txBody>
      </p:sp>
      <p:pic>
        <p:nvPicPr>
          <p:cNvPr id="4" name="Picture 3">
            <a:extLst>
              <a:ext uri="{FF2B5EF4-FFF2-40B4-BE49-F238E27FC236}">
                <a16:creationId xmlns:a16="http://schemas.microsoft.com/office/drawing/2014/main" id="{99301275-A50D-4DC7-BC42-D5E873D09810}"/>
              </a:ext>
            </a:extLst>
          </p:cNvPr>
          <p:cNvPicPr>
            <a:picLocks noChangeAspect="1"/>
          </p:cNvPicPr>
          <p:nvPr/>
        </p:nvPicPr>
        <p:blipFill rotWithShape="1">
          <a:blip r:embed="rId4"/>
          <a:srcRect b="3856"/>
          <a:stretch/>
        </p:blipFill>
        <p:spPr>
          <a:xfrm>
            <a:off x="6858000" y="114300"/>
            <a:ext cx="4285305" cy="4114800"/>
          </a:xfrm>
          <a:prstGeom prst="rect">
            <a:avLst/>
          </a:prstGeom>
        </p:spPr>
      </p:pic>
      <p:pic>
        <p:nvPicPr>
          <p:cNvPr id="6" name="Picture 5" descr="A blue and grey logo&#10;&#10;Description automatically generated">
            <a:extLst>
              <a:ext uri="{FF2B5EF4-FFF2-40B4-BE49-F238E27FC236}">
                <a16:creationId xmlns:a16="http://schemas.microsoft.com/office/drawing/2014/main" id="{15CC219C-3FB5-90E7-048C-BAD78247CE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06525" y="6835110"/>
            <a:ext cx="2933700" cy="2933700"/>
          </a:xfrm>
          <a:prstGeom prst="rect">
            <a:avLst/>
          </a:prstGeom>
        </p:spPr>
      </p:pic>
    </p:spTree>
    <p:extLst>
      <p:ext uri="{BB962C8B-B14F-4D97-AF65-F5344CB8AC3E}">
        <p14:creationId xmlns:p14="http://schemas.microsoft.com/office/powerpoint/2010/main" val="2792083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E0ACB2-D618-3237-7D02-A0D1BB6EBC06}"/>
              </a:ext>
            </a:extLst>
          </p:cNvPr>
          <p:cNvSpPr>
            <a:spLocks noGrp="1"/>
          </p:cNvSpPr>
          <p:nvPr>
            <p:ph type="title"/>
          </p:nvPr>
        </p:nvSpPr>
        <p:spPr>
          <a:xfrm>
            <a:off x="1251179" y="5446348"/>
            <a:ext cx="15773400" cy="1989137"/>
          </a:xfrm>
        </p:spPr>
        <p:txBody>
          <a:bodyPr>
            <a:normAutofit/>
          </a:bodyPr>
          <a:lstStyle/>
          <a:p>
            <a:pPr algn="ctr"/>
            <a:r>
              <a:rPr lang="en-GB" sz="9600" dirty="0">
                <a:latin typeface="TWK Everett" panose="020B0204000000000000" pitchFamily="34" charset="0"/>
              </a:rPr>
              <a:t>Conditional Access</a:t>
            </a:r>
          </a:p>
        </p:txBody>
      </p:sp>
      <p:grpSp>
        <p:nvGrpSpPr>
          <p:cNvPr id="5" name="Group 4">
            <a:extLst>
              <a:ext uri="{FF2B5EF4-FFF2-40B4-BE49-F238E27FC236}">
                <a16:creationId xmlns:a16="http://schemas.microsoft.com/office/drawing/2014/main" id="{C15C10A7-2254-F209-6462-B87A61808B8F}"/>
              </a:ext>
            </a:extLst>
          </p:cNvPr>
          <p:cNvGrpSpPr/>
          <p:nvPr/>
        </p:nvGrpSpPr>
        <p:grpSpPr>
          <a:xfrm>
            <a:off x="8188040" y="2935114"/>
            <a:ext cx="1899678" cy="1914683"/>
            <a:chOff x="8188039" y="2935113"/>
            <a:chExt cx="1899678" cy="1914682"/>
          </a:xfrm>
        </p:grpSpPr>
        <p:sp>
          <p:nvSpPr>
            <p:cNvPr id="6" name="Oval 5">
              <a:extLst>
                <a:ext uri="{FF2B5EF4-FFF2-40B4-BE49-F238E27FC236}">
                  <a16:creationId xmlns:a16="http://schemas.microsoft.com/office/drawing/2014/main" id="{AD1B0859-DBAC-DD46-1F4F-C4BB0A5C4F01}"/>
                </a:ext>
              </a:extLst>
            </p:cNvPr>
            <p:cNvSpPr/>
            <p:nvPr/>
          </p:nvSpPr>
          <p:spPr>
            <a:xfrm>
              <a:off x="8188039" y="2935113"/>
              <a:ext cx="1899678" cy="1914682"/>
            </a:xfrm>
            <a:prstGeom prst="ellipse">
              <a:avLst/>
            </a:prstGeom>
            <a:solidFill>
              <a:srgbClr val="032C55"/>
            </a:solidFill>
            <a:ln w="57150">
              <a:solidFill>
                <a:srgbClr val="4EEDDD"/>
              </a:solidFill>
            </a:ln>
          </p:spPr>
          <p:style>
            <a:lnRef idx="2">
              <a:schemeClr val="accent1">
                <a:shade val="15000"/>
              </a:schemeClr>
            </a:lnRef>
            <a:fillRef idx="1">
              <a:schemeClr val="accent1"/>
            </a:fillRef>
            <a:effectRef idx="0">
              <a:schemeClr val="accent1"/>
            </a:effectRef>
            <a:fontRef idx="minor">
              <a:schemeClr val="lt1"/>
            </a:fontRef>
          </p:style>
          <p:txBody>
            <a:bodyPr lIns="48000" rIns="48000" rtlCol="0" anchor="ctr"/>
            <a:lstStyle/>
            <a:p>
              <a:pPr algn="ctr" defTabSz="609615"/>
              <a:endParaRPr lang="en-US" sz="1601" dirty="0">
                <a:solidFill>
                  <a:srgbClr val="010D3D"/>
                </a:solidFill>
                <a:latin typeface="TWK Everett" panose="020B0204000000000000" pitchFamily="34" charset="0"/>
              </a:endParaRPr>
            </a:p>
          </p:txBody>
        </p:sp>
        <p:pic>
          <p:nvPicPr>
            <p:cNvPr id="7" name="Graphic 6" descr="Shield Tick outline">
              <a:extLst>
                <a:ext uri="{FF2B5EF4-FFF2-40B4-BE49-F238E27FC236}">
                  <a16:creationId xmlns:a16="http://schemas.microsoft.com/office/drawing/2014/main" id="{2796F20F-AA88-16CC-5256-5A731005D2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9439" y="3314700"/>
              <a:ext cx="1149122" cy="1149122"/>
            </a:xfrm>
            <a:prstGeom prst="rect">
              <a:avLst/>
            </a:prstGeom>
          </p:spPr>
        </p:pic>
      </p:grpSp>
      <p:sp>
        <p:nvSpPr>
          <p:cNvPr id="2" name="TextBox 1">
            <a:extLst>
              <a:ext uri="{FF2B5EF4-FFF2-40B4-BE49-F238E27FC236}">
                <a16:creationId xmlns:a16="http://schemas.microsoft.com/office/drawing/2014/main" id="{C177A636-85B4-7CD3-5E7A-13E47022E362}"/>
              </a:ext>
            </a:extLst>
          </p:cNvPr>
          <p:cNvSpPr txBox="1"/>
          <p:nvPr/>
        </p:nvSpPr>
        <p:spPr>
          <a:xfrm>
            <a:off x="2177845" y="7962900"/>
            <a:ext cx="13258800" cy="646331"/>
          </a:xfrm>
          <a:prstGeom prst="rect">
            <a:avLst/>
          </a:prstGeom>
          <a:noFill/>
        </p:spPr>
        <p:txBody>
          <a:bodyPr wrap="square" rtlCol="0">
            <a:spAutoFit/>
          </a:bodyPr>
          <a:lstStyle/>
          <a:p>
            <a:pPr algn="ctr"/>
            <a:r>
              <a:rPr lang="en-GB" sz="3600" dirty="0">
                <a:solidFill>
                  <a:schemeClr val="bg1"/>
                </a:solidFill>
              </a:rPr>
              <a:t>It’s not always DNS….</a:t>
            </a:r>
          </a:p>
        </p:txBody>
      </p:sp>
      <p:pic>
        <p:nvPicPr>
          <p:cNvPr id="1026" name="Picture 2" descr="Gandalf You Shall Not Pass Wallpaper">
            <a:extLst>
              <a:ext uri="{FF2B5EF4-FFF2-40B4-BE49-F238E27FC236}">
                <a16:creationId xmlns:a16="http://schemas.microsoft.com/office/drawing/2014/main" id="{BA51E48F-22CB-9D6F-282A-8B63619487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239697"/>
            <a:ext cx="3099012" cy="4610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9D9CC86-DE23-E0CE-0C3E-174C5AF712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512"/>
          <a:stretch/>
        </p:blipFill>
        <p:spPr bwMode="auto">
          <a:xfrm>
            <a:off x="5943600" y="139920"/>
            <a:ext cx="5934036" cy="24092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ollage of men in orange shirts&#10;&#10;Description automatically generated">
            <a:extLst>
              <a:ext uri="{FF2B5EF4-FFF2-40B4-BE49-F238E27FC236}">
                <a16:creationId xmlns:a16="http://schemas.microsoft.com/office/drawing/2014/main" id="{F4FF2E78-6C64-A171-1224-FDD14917B30A}"/>
              </a:ext>
            </a:extLst>
          </p:cNvPr>
          <p:cNvPicPr>
            <a:picLocks noChangeAspect="1"/>
          </p:cNvPicPr>
          <p:nvPr/>
        </p:nvPicPr>
        <p:blipFill rotWithShape="1">
          <a:blip r:embed="rId7">
            <a:extLst>
              <a:ext uri="{28A0092B-C50C-407E-A947-70E740481C1C}">
                <a14:useLocalDpi xmlns:a14="http://schemas.microsoft.com/office/drawing/2010/main" val="0"/>
              </a:ext>
            </a:extLst>
          </a:blip>
          <a:srcRect l="4815" t="4814" r="5555" b="6297"/>
          <a:stretch/>
        </p:blipFill>
        <p:spPr>
          <a:xfrm>
            <a:off x="12784877" y="1366211"/>
            <a:ext cx="4629208" cy="4590950"/>
          </a:xfrm>
          <a:prstGeom prst="rect">
            <a:avLst/>
          </a:prstGeom>
        </p:spPr>
      </p:pic>
    </p:spTree>
    <p:extLst>
      <p:ext uri="{BB962C8B-B14F-4D97-AF65-F5344CB8AC3E}">
        <p14:creationId xmlns:p14="http://schemas.microsoft.com/office/powerpoint/2010/main" val="7952468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4F10B-CCEA-0382-8819-08952DFC2F74}"/>
              </a:ext>
            </a:extLst>
          </p:cNvPr>
          <p:cNvSpPr>
            <a:spLocks noGrp="1"/>
          </p:cNvSpPr>
          <p:nvPr>
            <p:ph type="title"/>
          </p:nvPr>
        </p:nvSpPr>
        <p:spPr>
          <a:xfrm>
            <a:off x="228600" y="1104900"/>
            <a:ext cx="15773400" cy="723276"/>
          </a:xfrm>
        </p:spPr>
        <p:txBody>
          <a:bodyPr/>
          <a:lstStyle/>
          <a:p>
            <a:r>
              <a:rPr lang="en-GB" dirty="0"/>
              <a:t>Appendix: Joined Vs registered vs Hybrid join </a:t>
            </a:r>
          </a:p>
        </p:txBody>
      </p:sp>
      <p:sp>
        <p:nvSpPr>
          <p:cNvPr id="3" name="Text Placeholder 2">
            <a:extLst>
              <a:ext uri="{FF2B5EF4-FFF2-40B4-BE49-F238E27FC236}">
                <a16:creationId xmlns:a16="http://schemas.microsoft.com/office/drawing/2014/main" id="{4C14F76E-9B45-90EB-B57E-3B2B1E349FBA}"/>
              </a:ext>
            </a:extLst>
          </p:cNvPr>
          <p:cNvSpPr>
            <a:spLocks noGrp="1"/>
          </p:cNvSpPr>
          <p:nvPr>
            <p:ph type="body" sz="quarter" idx="10"/>
          </p:nvPr>
        </p:nvSpPr>
        <p:spPr>
          <a:xfrm>
            <a:off x="3155612" y="4245633"/>
            <a:ext cx="13174209" cy="4824030"/>
          </a:xfrm>
        </p:spPr>
        <p:txBody>
          <a:bodyPr/>
          <a:lstStyle/>
          <a:p>
            <a:endParaRPr lang="en-GB" dirty="0"/>
          </a:p>
        </p:txBody>
      </p:sp>
      <p:pic>
        <p:nvPicPr>
          <p:cNvPr id="1026" name="Picture 2" descr="Image preview">
            <a:extLst>
              <a:ext uri="{FF2B5EF4-FFF2-40B4-BE49-F238E27FC236}">
                <a16:creationId xmlns:a16="http://schemas.microsoft.com/office/drawing/2014/main" id="{59FC08DB-4706-0761-CC8A-0945CDB6D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143" y="2019300"/>
            <a:ext cx="9129713" cy="7720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2835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37737-CDD2-D877-23B8-F12003B00715}"/>
              </a:ext>
            </a:extLst>
          </p:cNvPr>
          <p:cNvSpPr>
            <a:spLocks noGrp="1"/>
          </p:cNvSpPr>
          <p:nvPr>
            <p:ph type="title"/>
          </p:nvPr>
        </p:nvSpPr>
        <p:spPr/>
        <p:txBody>
          <a:bodyPr/>
          <a:lstStyle/>
          <a:p>
            <a:r>
              <a:rPr lang="en-GB" dirty="0"/>
              <a:t>Appendix: MDM </a:t>
            </a:r>
            <a:r>
              <a:rPr lang="en-GB" dirty="0" err="1"/>
              <a:t>Enrollment</a:t>
            </a:r>
            <a:r>
              <a:rPr lang="en-GB" dirty="0"/>
              <a:t> Process (Device ID)</a:t>
            </a:r>
          </a:p>
        </p:txBody>
      </p:sp>
      <p:sp>
        <p:nvSpPr>
          <p:cNvPr id="3" name="Text Placeholder 2">
            <a:extLst>
              <a:ext uri="{FF2B5EF4-FFF2-40B4-BE49-F238E27FC236}">
                <a16:creationId xmlns:a16="http://schemas.microsoft.com/office/drawing/2014/main" id="{24EF80A4-1221-E3CD-878C-75D065C26139}"/>
              </a:ext>
            </a:extLst>
          </p:cNvPr>
          <p:cNvSpPr>
            <a:spLocks noGrp="1"/>
          </p:cNvSpPr>
          <p:nvPr>
            <p:ph type="body" sz="quarter" idx="10"/>
          </p:nvPr>
        </p:nvSpPr>
        <p:spPr>
          <a:xfrm>
            <a:off x="140121" y="3069271"/>
            <a:ext cx="17554158" cy="7276470"/>
          </a:xfrm>
        </p:spPr>
        <p:txBody>
          <a:bodyPr/>
          <a:lstStyle/>
          <a:p>
            <a:endParaRPr lang="en-GB" dirty="0"/>
          </a:p>
        </p:txBody>
      </p:sp>
      <p:pic>
        <p:nvPicPr>
          <p:cNvPr id="2050" name="Picture 2" descr="Image preview">
            <a:extLst>
              <a:ext uri="{FF2B5EF4-FFF2-40B4-BE49-F238E27FC236}">
                <a16:creationId xmlns:a16="http://schemas.microsoft.com/office/drawing/2014/main" id="{6D3849C1-4418-9AFD-9050-7C8CD625C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866900"/>
            <a:ext cx="11125200" cy="859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736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E0ACB2-D618-3237-7D02-A0D1BB6EBC06}"/>
              </a:ext>
            </a:extLst>
          </p:cNvPr>
          <p:cNvSpPr>
            <a:spLocks noGrp="1"/>
          </p:cNvSpPr>
          <p:nvPr>
            <p:ph type="title"/>
          </p:nvPr>
        </p:nvSpPr>
        <p:spPr>
          <a:xfrm>
            <a:off x="1251179" y="5446348"/>
            <a:ext cx="15773400" cy="1989137"/>
          </a:xfrm>
        </p:spPr>
        <p:txBody>
          <a:bodyPr>
            <a:normAutofit fontScale="90000"/>
          </a:bodyPr>
          <a:lstStyle/>
          <a:p>
            <a:pPr algn="ctr"/>
            <a:r>
              <a:rPr lang="en-GB" sz="9600" dirty="0">
                <a:latin typeface="TWK Everett" panose="020B0204000000000000" pitchFamily="34" charset="0"/>
              </a:rPr>
              <a:t>What doesn’t work against </a:t>
            </a:r>
            <a:r>
              <a:rPr lang="en-GB" sz="9600" dirty="0" err="1">
                <a:latin typeface="TWK Everett" panose="020B0204000000000000" pitchFamily="34" charset="0"/>
              </a:rPr>
              <a:t>AiTMs</a:t>
            </a:r>
            <a:r>
              <a:rPr lang="en-GB" sz="9600" dirty="0">
                <a:latin typeface="TWK Everett" panose="020B0204000000000000" pitchFamily="34" charset="0"/>
              </a:rPr>
              <a:t>?</a:t>
            </a:r>
          </a:p>
        </p:txBody>
      </p:sp>
      <p:grpSp>
        <p:nvGrpSpPr>
          <p:cNvPr id="5" name="Group 4">
            <a:extLst>
              <a:ext uri="{FF2B5EF4-FFF2-40B4-BE49-F238E27FC236}">
                <a16:creationId xmlns:a16="http://schemas.microsoft.com/office/drawing/2014/main" id="{C15C10A7-2254-F209-6462-B87A61808B8F}"/>
              </a:ext>
            </a:extLst>
          </p:cNvPr>
          <p:cNvGrpSpPr/>
          <p:nvPr/>
        </p:nvGrpSpPr>
        <p:grpSpPr>
          <a:xfrm>
            <a:off x="8188040" y="2935114"/>
            <a:ext cx="1899678" cy="1914683"/>
            <a:chOff x="8188039" y="2935113"/>
            <a:chExt cx="1899678" cy="1914682"/>
          </a:xfrm>
        </p:grpSpPr>
        <p:sp>
          <p:nvSpPr>
            <p:cNvPr id="6" name="Oval 5">
              <a:extLst>
                <a:ext uri="{FF2B5EF4-FFF2-40B4-BE49-F238E27FC236}">
                  <a16:creationId xmlns:a16="http://schemas.microsoft.com/office/drawing/2014/main" id="{AD1B0859-DBAC-DD46-1F4F-C4BB0A5C4F01}"/>
                </a:ext>
              </a:extLst>
            </p:cNvPr>
            <p:cNvSpPr/>
            <p:nvPr/>
          </p:nvSpPr>
          <p:spPr>
            <a:xfrm>
              <a:off x="8188039" y="2935113"/>
              <a:ext cx="1899678" cy="1914682"/>
            </a:xfrm>
            <a:prstGeom prst="ellipse">
              <a:avLst/>
            </a:prstGeom>
            <a:solidFill>
              <a:srgbClr val="032C55"/>
            </a:solidFill>
            <a:ln w="57150">
              <a:solidFill>
                <a:srgbClr val="4EEDDD"/>
              </a:solidFill>
            </a:ln>
          </p:spPr>
          <p:style>
            <a:lnRef idx="2">
              <a:schemeClr val="accent1">
                <a:shade val="15000"/>
              </a:schemeClr>
            </a:lnRef>
            <a:fillRef idx="1">
              <a:schemeClr val="accent1"/>
            </a:fillRef>
            <a:effectRef idx="0">
              <a:schemeClr val="accent1"/>
            </a:effectRef>
            <a:fontRef idx="minor">
              <a:schemeClr val="lt1"/>
            </a:fontRef>
          </p:style>
          <p:txBody>
            <a:bodyPr lIns="48000" rIns="48000" rtlCol="0" anchor="ctr"/>
            <a:lstStyle/>
            <a:p>
              <a:pPr algn="ctr" defTabSz="609615"/>
              <a:endParaRPr lang="en-US" sz="1601" dirty="0">
                <a:solidFill>
                  <a:srgbClr val="010D3D"/>
                </a:solidFill>
                <a:latin typeface="TWK Everett" panose="020B0204000000000000" pitchFamily="34" charset="0"/>
              </a:endParaRPr>
            </a:p>
          </p:txBody>
        </p:sp>
        <p:pic>
          <p:nvPicPr>
            <p:cNvPr id="7" name="Graphic 6" descr="Shield Tick outline">
              <a:extLst>
                <a:ext uri="{FF2B5EF4-FFF2-40B4-BE49-F238E27FC236}">
                  <a16:creationId xmlns:a16="http://schemas.microsoft.com/office/drawing/2014/main" id="{2796F20F-AA88-16CC-5256-5A731005D2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9439" y="3314700"/>
              <a:ext cx="1149122" cy="1149122"/>
            </a:xfrm>
            <a:prstGeom prst="rect">
              <a:avLst/>
            </a:prstGeom>
          </p:spPr>
        </p:pic>
      </p:grpSp>
      <p:pic>
        <p:nvPicPr>
          <p:cNvPr id="1026" name="Picture 2">
            <a:extLst>
              <a:ext uri="{FF2B5EF4-FFF2-40B4-BE49-F238E27FC236}">
                <a16:creationId xmlns:a16="http://schemas.microsoft.com/office/drawing/2014/main" id="{C470D4D3-3400-406B-A3F3-3B9B4F7D7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66584"/>
            <a:ext cx="3048000" cy="41330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CF893A-99FF-3E57-CF96-AAD452510270}"/>
              </a:ext>
            </a:extLst>
          </p:cNvPr>
          <p:cNvSpPr txBox="1"/>
          <p:nvPr/>
        </p:nvSpPr>
        <p:spPr>
          <a:xfrm>
            <a:off x="8188040" y="9892268"/>
            <a:ext cx="10067180" cy="369332"/>
          </a:xfrm>
          <a:prstGeom prst="rect">
            <a:avLst/>
          </a:prstGeom>
          <a:noFill/>
        </p:spPr>
        <p:txBody>
          <a:bodyPr wrap="none" rtlCol="0">
            <a:spAutoFit/>
          </a:bodyPr>
          <a:lstStyle/>
          <a:p>
            <a:r>
              <a:rPr lang="en-GB" dirty="0">
                <a:solidFill>
                  <a:srgbClr val="FF0000"/>
                </a:solidFill>
              </a:rPr>
              <a:t>The definition of insanity is seeing conditional access misconfigured over and over again</a:t>
            </a:r>
          </a:p>
        </p:txBody>
      </p:sp>
    </p:spTree>
    <p:extLst>
      <p:ext uri="{BB962C8B-B14F-4D97-AF65-F5344CB8AC3E}">
        <p14:creationId xmlns:p14="http://schemas.microsoft.com/office/powerpoint/2010/main" val="3866059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5FA4-B2C7-C636-D857-8563A3D224A3}"/>
              </a:ext>
            </a:extLst>
          </p:cNvPr>
          <p:cNvSpPr>
            <a:spLocks noGrp="1"/>
          </p:cNvSpPr>
          <p:nvPr>
            <p:ph type="title"/>
          </p:nvPr>
        </p:nvSpPr>
        <p:spPr/>
        <p:txBody>
          <a:bodyPr/>
          <a:lstStyle/>
          <a:p>
            <a:r>
              <a:rPr lang="en-GB" dirty="0"/>
              <a:t>Conditional Access: Sign-in Risk (Identity Protection)</a:t>
            </a:r>
          </a:p>
        </p:txBody>
      </p:sp>
      <p:sp>
        <p:nvSpPr>
          <p:cNvPr id="4" name="Text Placeholder 3">
            <a:extLst>
              <a:ext uri="{FF2B5EF4-FFF2-40B4-BE49-F238E27FC236}">
                <a16:creationId xmlns:a16="http://schemas.microsoft.com/office/drawing/2014/main" id="{5ADFC7B2-9210-5604-65B1-9758D6FB6036}"/>
              </a:ext>
            </a:extLst>
          </p:cNvPr>
          <p:cNvSpPr>
            <a:spLocks noGrp="1"/>
          </p:cNvSpPr>
          <p:nvPr>
            <p:ph type="body" sz="quarter" idx="10"/>
          </p:nvPr>
        </p:nvSpPr>
        <p:spPr/>
        <p:txBody>
          <a:bodyPr>
            <a:normAutofit fontScale="92500" lnSpcReduction="20000"/>
          </a:bodyPr>
          <a:lstStyle/>
          <a:p>
            <a:r>
              <a:rPr lang="en-GB" dirty="0"/>
              <a:t>Usual setup is “require MFA” for medium/high risk sign-ins but attacker has bypassed this requirement! (self remediate own risk and alert gets closed down)</a:t>
            </a:r>
          </a:p>
          <a:p>
            <a:pPr marL="0" indent="0">
              <a:buNone/>
            </a:pPr>
            <a:endParaRPr lang="en-GB" dirty="0"/>
          </a:p>
          <a:p>
            <a:pPr marL="0" indent="0">
              <a:buNone/>
            </a:pPr>
            <a:r>
              <a:rPr lang="en-GB" dirty="0"/>
              <a:t>What can we do to increase effectiveness of risk-based sign-in?</a:t>
            </a:r>
          </a:p>
          <a:p>
            <a:pPr marL="0" indent="0">
              <a:buNone/>
            </a:pPr>
            <a:endParaRPr lang="en-GB" dirty="0"/>
          </a:p>
          <a:p>
            <a:r>
              <a:rPr lang="en-GB" dirty="0"/>
              <a:t>Scope High risk to block for admin/VIP users</a:t>
            </a:r>
          </a:p>
          <a:p>
            <a:r>
              <a:rPr lang="en-GB" dirty="0"/>
              <a:t>Apply Session Frequency to risky sign-ins to limit dwell time</a:t>
            </a:r>
          </a:p>
          <a:p>
            <a:r>
              <a:rPr lang="en-GB" dirty="0"/>
              <a:t>If feasible append grant to require Compliant device/phishing resistant authentication etc </a:t>
            </a:r>
          </a:p>
          <a:p>
            <a:endParaRPr lang="en-GB" dirty="0"/>
          </a:p>
          <a:p>
            <a:r>
              <a:rPr lang="en-GB" dirty="0"/>
              <a:t>If you haven’t switched from the legacy risk menu now might be the time for more granular control (Deadline October 1st 2026.) – Entra P2 Requirement</a:t>
            </a:r>
          </a:p>
          <a:p>
            <a:pPr marL="0" indent="0">
              <a:buNone/>
            </a:pPr>
            <a:br>
              <a:rPr lang="en-GB" dirty="0"/>
            </a:br>
            <a:r>
              <a:rPr lang="en-GB" dirty="0"/>
              <a:t>Update: </a:t>
            </a:r>
            <a:r>
              <a:rPr lang="en-GB" dirty="0" err="1"/>
              <a:t>AiTM</a:t>
            </a:r>
            <a:r>
              <a:rPr lang="en-GB" dirty="0"/>
              <a:t> signal from MDE will now forward to Identity Protection so ensure you have a user risk policy also (Do not combine user risk and sign-in into one policy – it’s an “AND” not an “OR”!)</a:t>
            </a:r>
          </a:p>
          <a:p>
            <a:endParaRPr lang="en-GB" dirty="0"/>
          </a:p>
          <a:p>
            <a:endParaRPr lang="en-GB" dirty="0"/>
          </a:p>
        </p:txBody>
      </p:sp>
      <p:sp>
        <p:nvSpPr>
          <p:cNvPr id="3" name="TextBox 2">
            <a:extLst>
              <a:ext uri="{FF2B5EF4-FFF2-40B4-BE49-F238E27FC236}">
                <a16:creationId xmlns:a16="http://schemas.microsoft.com/office/drawing/2014/main" id="{E85D6F2A-0177-7B05-22AE-5EBB0CA3804D}"/>
              </a:ext>
            </a:extLst>
          </p:cNvPr>
          <p:cNvSpPr txBox="1"/>
          <p:nvPr/>
        </p:nvSpPr>
        <p:spPr>
          <a:xfrm>
            <a:off x="13970418" y="3943171"/>
            <a:ext cx="4191000" cy="1200329"/>
          </a:xfrm>
          <a:prstGeom prst="rect">
            <a:avLst/>
          </a:prstGeom>
          <a:noFill/>
        </p:spPr>
        <p:txBody>
          <a:bodyPr wrap="square" rtlCol="0">
            <a:spAutoFit/>
          </a:bodyPr>
          <a:lstStyle/>
          <a:p>
            <a:r>
              <a:rPr lang="en-GB" sz="2400" dirty="0">
                <a:solidFill>
                  <a:srgbClr val="FF0000"/>
                </a:solidFill>
              </a:rPr>
              <a:t>Risk based sign-in does not need to be one size fits all  - Ru Campbell</a:t>
            </a:r>
          </a:p>
        </p:txBody>
      </p:sp>
    </p:spTree>
    <p:extLst>
      <p:ext uri="{BB962C8B-B14F-4D97-AF65-F5344CB8AC3E}">
        <p14:creationId xmlns:p14="http://schemas.microsoft.com/office/powerpoint/2010/main" val="3581444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56DF-320C-1AEF-BB96-E82ABCDB7A48}"/>
              </a:ext>
            </a:extLst>
          </p:cNvPr>
          <p:cNvSpPr>
            <a:spLocks noGrp="1"/>
          </p:cNvSpPr>
          <p:nvPr>
            <p:ph type="title"/>
          </p:nvPr>
        </p:nvSpPr>
        <p:spPr/>
        <p:txBody>
          <a:bodyPr>
            <a:normAutofit fontScale="90000"/>
          </a:bodyPr>
          <a:lstStyle/>
          <a:p>
            <a:r>
              <a:rPr lang="en-GB" dirty="0"/>
              <a:t>Conditional Access: Session Frequency (Controversial take?)</a:t>
            </a:r>
          </a:p>
        </p:txBody>
      </p:sp>
      <p:sp>
        <p:nvSpPr>
          <p:cNvPr id="3" name="Text Placeholder 2">
            <a:extLst>
              <a:ext uri="{FF2B5EF4-FFF2-40B4-BE49-F238E27FC236}">
                <a16:creationId xmlns:a16="http://schemas.microsoft.com/office/drawing/2014/main" id="{78DA0F84-B2B2-6A0E-D22B-A06FF503F4DA}"/>
              </a:ext>
            </a:extLst>
          </p:cNvPr>
          <p:cNvSpPr>
            <a:spLocks noGrp="1"/>
          </p:cNvSpPr>
          <p:nvPr>
            <p:ph type="body" sz="quarter" idx="10"/>
          </p:nvPr>
        </p:nvSpPr>
        <p:spPr>
          <a:xfrm>
            <a:off x="292518" y="1946914"/>
            <a:ext cx="17843082" cy="8340086"/>
          </a:xfrm>
        </p:spPr>
        <p:txBody>
          <a:bodyPr>
            <a:normAutofit fontScale="25000" lnSpcReduction="20000"/>
          </a:bodyPr>
          <a:lstStyle/>
          <a:p>
            <a:pPr marL="0" indent="0">
              <a:buNone/>
            </a:pPr>
            <a:endParaRPr lang="en-GB" sz="8800" dirty="0"/>
          </a:p>
          <a:p>
            <a:r>
              <a:rPr lang="en-GB" sz="9600" dirty="0"/>
              <a:t>Can Reduce the dwell time (default rolling window of 90days) of the attacker BUT</a:t>
            </a:r>
          </a:p>
          <a:p>
            <a:endParaRPr lang="en-GB" sz="9000" dirty="0"/>
          </a:p>
          <a:p>
            <a:r>
              <a:rPr lang="en-GB" sz="9000" dirty="0"/>
              <a:t>Constant prompting trains them to be phished, encourages shorter passwords, password scripting, password.doc (honeytoken opportunity?)</a:t>
            </a:r>
          </a:p>
          <a:p>
            <a:endParaRPr lang="en-GB" sz="9000" dirty="0"/>
          </a:p>
          <a:p>
            <a:r>
              <a:rPr lang="en-GB" sz="9000" dirty="0"/>
              <a:t>AITM perfectly replicates company and Microsoft branding make it hard to spot for average user. User will give away their password!</a:t>
            </a:r>
          </a:p>
          <a:p>
            <a:endParaRPr lang="en-GB" sz="9000" dirty="0"/>
          </a:p>
          <a:p>
            <a:r>
              <a:rPr lang="en-GB" sz="9000" dirty="0"/>
              <a:t>Focus on signals to force re-prompt rather than time-based frequency (CAE - location, risk, </a:t>
            </a:r>
            <a:r>
              <a:rPr lang="en-GB" sz="9000" dirty="0" err="1"/>
              <a:t>SOAR,Protected</a:t>
            </a:r>
            <a:r>
              <a:rPr lang="en-GB" sz="9000" dirty="0"/>
              <a:t> Action etc.) </a:t>
            </a:r>
          </a:p>
          <a:p>
            <a:endParaRPr lang="en-GB" sz="9000" i="1" dirty="0"/>
          </a:p>
          <a:p>
            <a:r>
              <a:rPr lang="en-GB" sz="9000" i="1" dirty="0"/>
              <a:t>Prevent attacker from getting token to begin with!</a:t>
            </a:r>
          </a:p>
          <a:p>
            <a:endParaRPr lang="en-GB" sz="9000" dirty="0"/>
          </a:p>
          <a:p>
            <a:r>
              <a:rPr lang="en-GB" sz="9000" dirty="0"/>
              <a:t>Only use SIF when it makes sense to e.g. BYOD Devices not enrolled in Intune (if you allow this, otherwise block!)</a:t>
            </a:r>
          </a:p>
          <a:p>
            <a:endParaRPr lang="en-GB" sz="9000" dirty="0"/>
          </a:p>
          <a:p>
            <a:r>
              <a:rPr lang="en-GB" sz="9000" dirty="0"/>
              <a:t>For Privileged applications you may want to scope SIF of every time to those particular apps (consider double edged sword of SSO – won’t discuss SSO abuse or ID tokens here)</a:t>
            </a:r>
          </a:p>
          <a:p>
            <a:endParaRPr lang="en-GB" sz="9000" dirty="0"/>
          </a:p>
          <a:p>
            <a:endParaRPr lang="en-GB" sz="9000" dirty="0"/>
          </a:p>
          <a:p>
            <a:pPr marL="0" indent="0">
              <a:buNone/>
            </a:pPr>
            <a:endParaRPr lang="en-GB" sz="9000" dirty="0"/>
          </a:p>
          <a:p>
            <a:pPr marL="0" indent="0">
              <a:buNone/>
            </a:pPr>
            <a:endParaRPr lang="en-GB" sz="9000" dirty="0"/>
          </a:p>
          <a:p>
            <a:pPr marL="0" indent="0">
              <a:buNone/>
            </a:pPr>
            <a:endParaRPr lang="en-GB" sz="9000" dirty="0"/>
          </a:p>
          <a:p>
            <a:pPr marL="0" indent="0">
              <a:buNone/>
            </a:pPr>
            <a:endParaRPr lang="en-GB" sz="9000" dirty="0"/>
          </a:p>
          <a:p>
            <a:pPr marL="0" indent="0">
              <a:buNone/>
            </a:pPr>
            <a:endParaRPr lang="en-GB" sz="9000" dirty="0"/>
          </a:p>
          <a:p>
            <a:pPr marL="0" indent="0">
              <a:buNone/>
            </a:pPr>
            <a:endParaRPr lang="en-GB" sz="9000" dirty="0"/>
          </a:p>
          <a:p>
            <a:pPr marL="0" indent="0">
              <a:buNone/>
            </a:pPr>
            <a:endParaRPr lang="en-GB" sz="9000" dirty="0"/>
          </a:p>
          <a:p>
            <a:r>
              <a:rPr lang="en-GB" sz="9000" dirty="0"/>
              <a:t>Ref: https://www.linkedin.com/pulse/constant-password-prompting-does-equal-more-secure-entra-jay-kerai-84q6e</a:t>
            </a:r>
          </a:p>
          <a:p>
            <a:endParaRPr lang="en-GB" dirty="0"/>
          </a:p>
        </p:txBody>
      </p:sp>
      <p:pic>
        <p:nvPicPr>
          <p:cNvPr id="5" name="Picture 4">
            <a:extLst>
              <a:ext uri="{FF2B5EF4-FFF2-40B4-BE49-F238E27FC236}">
                <a16:creationId xmlns:a16="http://schemas.microsoft.com/office/drawing/2014/main" id="{39CF7BB0-EFDE-9BF3-54ED-690E44175FDA}"/>
              </a:ext>
            </a:extLst>
          </p:cNvPr>
          <p:cNvPicPr>
            <a:picLocks noChangeAspect="1"/>
          </p:cNvPicPr>
          <p:nvPr/>
        </p:nvPicPr>
        <p:blipFill rotWithShape="1">
          <a:blip r:embed="rId3"/>
          <a:srcRect l="2104" t="8291" r="28421"/>
          <a:stretch/>
        </p:blipFill>
        <p:spPr>
          <a:xfrm>
            <a:off x="2743200" y="7861548"/>
            <a:ext cx="5105400" cy="2566980"/>
          </a:xfrm>
          <a:prstGeom prst="rect">
            <a:avLst/>
          </a:prstGeom>
        </p:spPr>
      </p:pic>
      <p:sp>
        <p:nvSpPr>
          <p:cNvPr id="4" name="TextBox 3">
            <a:extLst>
              <a:ext uri="{FF2B5EF4-FFF2-40B4-BE49-F238E27FC236}">
                <a16:creationId xmlns:a16="http://schemas.microsoft.com/office/drawing/2014/main" id="{CA427BBC-650B-D583-0933-CF6F584AB3F3}"/>
              </a:ext>
            </a:extLst>
          </p:cNvPr>
          <p:cNvSpPr txBox="1"/>
          <p:nvPr/>
        </p:nvSpPr>
        <p:spPr>
          <a:xfrm>
            <a:off x="10793067" y="7861548"/>
            <a:ext cx="4550465" cy="2554545"/>
          </a:xfrm>
          <a:prstGeom prst="rect">
            <a:avLst/>
          </a:prstGeom>
          <a:noFill/>
        </p:spPr>
        <p:txBody>
          <a:bodyPr wrap="square" rtlCol="0">
            <a:spAutoFit/>
          </a:bodyPr>
          <a:lstStyle/>
          <a:p>
            <a:r>
              <a:rPr lang="en-GB" sz="4000" dirty="0">
                <a:solidFill>
                  <a:srgbClr val="FF0000"/>
                </a:solidFill>
              </a:rPr>
              <a:t>Note: Access Token lifetime is  not affected by SIF</a:t>
            </a:r>
          </a:p>
        </p:txBody>
      </p:sp>
      <p:sp>
        <p:nvSpPr>
          <p:cNvPr id="7" name="Rectangle 6">
            <a:hlinkClick r:id="rId4" action="ppaction://hlinksldjump"/>
            <a:extLst>
              <a:ext uri="{FF2B5EF4-FFF2-40B4-BE49-F238E27FC236}">
                <a16:creationId xmlns:a16="http://schemas.microsoft.com/office/drawing/2014/main" id="{3EC91650-4C10-69E7-6D6F-2AE0F5C7272A}"/>
              </a:ext>
            </a:extLst>
          </p:cNvPr>
          <p:cNvSpPr/>
          <p:nvPr/>
        </p:nvSpPr>
        <p:spPr>
          <a:xfrm>
            <a:off x="17221200" y="9334500"/>
            <a:ext cx="905107" cy="849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SIF</a:t>
            </a:r>
          </a:p>
          <a:p>
            <a:pPr algn="ctr"/>
            <a:r>
              <a:rPr lang="en-GB" dirty="0"/>
              <a:t>Eval </a:t>
            </a:r>
          </a:p>
          <a:p>
            <a:pPr algn="ctr"/>
            <a:endParaRPr lang="en-GB" dirty="0"/>
          </a:p>
        </p:txBody>
      </p:sp>
    </p:spTree>
    <p:extLst>
      <p:ext uri="{BB962C8B-B14F-4D97-AF65-F5344CB8AC3E}">
        <p14:creationId xmlns:p14="http://schemas.microsoft.com/office/powerpoint/2010/main" val="3954373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07289-33E1-14F8-5BDD-CCE46AEF4888}"/>
              </a:ext>
            </a:extLst>
          </p:cNvPr>
          <p:cNvSpPr>
            <a:spLocks noGrp="1"/>
          </p:cNvSpPr>
          <p:nvPr>
            <p:ph type="title"/>
          </p:nvPr>
        </p:nvSpPr>
        <p:spPr/>
        <p:txBody>
          <a:bodyPr/>
          <a:lstStyle/>
          <a:p>
            <a:r>
              <a:rPr lang="en-GB" dirty="0"/>
              <a:t>On the same note…Idle Session Time Out</a:t>
            </a:r>
          </a:p>
        </p:txBody>
      </p:sp>
      <p:sp>
        <p:nvSpPr>
          <p:cNvPr id="3" name="Text Placeholder 2">
            <a:extLst>
              <a:ext uri="{FF2B5EF4-FFF2-40B4-BE49-F238E27FC236}">
                <a16:creationId xmlns:a16="http://schemas.microsoft.com/office/drawing/2014/main" id="{DB7BD687-2663-B05B-E7A6-8804D8CA2160}"/>
              </a:ext>
            </a:extLst>
          </p:cNvPr>
          <p:cNvSpPr>
            <a:spLocks noGrp="1"/>
          </p:cNvSpPr>
          <p:nvPr>
            <p:ph type="body" sz="quarter" idx="10"/>
          </p:nvPr>
        </p:nvSpPr>
        <p:spPr/>
        <p:txBody>
          <a:bodyPr/>
          <a:lstStyle/>
          <a:p>
            <a:r>
              <a:rPr lang="en-GB" dirty="0"/>
              <a:t>Not a real security control against </a:t>
            </a:r>
            <a:r>
              <a:rPr lang="en-GB" dirty="0" err="1"/>
              <a:t>AiTM</a:t>
            </a:r>
            <a:endParaRPr lang="en-GB" dirty="0"/>
          </a:p>
          <a:p>
            <a:r>
              <a:rPr lang="en-GB" dirty="0"/>
              <a:t>Trivially bypassed (mouse clicks / keyboard presses), clicking “keep me signed in”</a:t>
            </a:r>
          </a:p>
          <a:p>
            <a:r>
              <a:rPr lang="en-GB" dirty="0"/>
              <a:t>Never Persistent browser session does not work either against AITM (will cover at end if time )</a:t>
            </a:r>
          </a:p>
        </p:txBody>
      </p:sp>
      <p:pic>
        <p:nvPicPr>
          <p:cNvPr id="6" name="Picture 5">
            <a:extLst>
              <a:ext uri="{FF2B5EF4-FFF2-40B4-BE49-F238E27FC236}">
                <a16:creationId xmlns:a16="http://schemas.microsoft.com/office/drawing/2014/main" id="{E3D62017-3218-9F09-3175-253247843368}"/>
              </a:ext>
            </a:extLst>
          </p:cNvPr>
          <p:cNvPicPr>
            <a:picLocks noChangeAspect="1"/>
          </p:cNvPicPr>
          <p:nvPr/>
        </p:nvPicPr>
        <p:blipFill rotWithShape="1">
          <a:blip r:embed="rId3"/>
          <a:srcRect l="5369" t="2975" r="3639" b="13904"/>
          <a:stretch/>
        </p:blipFill>
        <p:spPr>
          <a:xfrm>
            <a:off x="5486400" y="5041900"/>
            <a:ext cx="8130764" cy="5257800"/>
          </a:xfrm>
          <a:prstGeom prst="rect">
            <a:avLst/>
          </a:prstGeom>
        </p:spPr>
      </p:pic>
    </p:spTree>
    <p:extLst>
      <p:ext uri="{BB962C8B-B14F-4D97-AF65-F5344CB8AC3E}">
        <p14:creationId xmlns:p14="http://schemas.microsoft.com/office/powerpoint/2010/main" val="2450184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5FA4-B2C7-C636-D857-8563A3D224A3}"/>
              </a:ext>
            </a:extLst>
          </p:cNvPr>
          <p:cNvSpPr>
            <a:spLocks noGrp="1"/>
          </p:cNvSpPr>
          <p:nvPr>
            <p:ph type="title"/>
          </p:nvPr>
        </p:nvSpPr>
        <p:spPr/>
        <p:txBody>
          <a:bodyPr>
            <a:normAutofit fontScale="90000"/>
          </a:bodyPr>
          <a:lstStyle/>
          <a:p>
            <a:r>
              <a:rPr lang="en-GB" dirty="0"/>
              <a:t>Conditional Access: Block Certain Device Platforms/User agents</a:t>
            </a:r>
          </a:p>
        </p:txBody>
      </p:sp>
      <p:sp>
        <p:nvSpPr>
          <p:cNvPr id="4" name="Text Placeholder 3">
            <a:extLst>
              <a:ext uri="{FF2B5EF4-FFF2-40B4-BE49-F238E27FC236}">
                <a16:creationId xmlns:a16="http://schemas.microsoft.com/office/drawing/2014/main" id="{5ADFC7B2-9210-5604-65B1-9758D6FB6036}"/>
              </a:ext>
            </a:extLst>
          </p:cNvPr>
          <p:cNvSpPr>
            <a:spLocks noGrp="1"/>
          </p:cNvSpPr>
          <p:nvPr>
            <p:ph type="body" sz="quarter" idx="10"/>
          </p:nvPr>
        </p:nvSpPr>
        <p:spPr/>
        <p:txBody>
          <a:bodyPr/>
          <a:lstStyle/>
          <a:p>
            <a:r>
              <a:rPr lang="en-GB" dirty="0"/>
              <a:t>Good idea but easily defeated, attacker can see what user agent is visiting site &amp; spoof accordingly. (</a:t>
            </a:r>
            <a:r>
              <a:rPr lang="en-GB" i="1" dirty="0"/>
              <a:t>have seen this a lot</a:t>
            </a:r>
            <a:r>
              <a:rPr lang="en-GB" dirty="0"/>
              <a:t>)</a:t>
            </a:r>
          </a:p>
          <a:p>
            <a:r>
              <a:rPr lang="en-GB" dirty="0"/>
              <a:t>While it can be defeated it is still worth detecting a change in user agent/change in country</a:t>
            </a:r>
          </a:p>
          <a:p>
            <a:endParaRPr lang="en-GB" dirty="0"/>
          </a:p>
        </p:txBody>
      </p:sp>
      <p:pic>
        <p:nvPicPr>
          <p:cNvPr id="7" name="Picture 6">
            <a:extLst>
              <a:ext uri="{FF2B5EF4-FFF2-40B4-BE49-F238E27FC236}">
                <a16:creationId xmlns:a16="http://schemas.microsoft.com/office/drawing/2014/main" id="{36F74246-0F39-3306-8D8D-E8F707BE6E56}"/>
              </a:ext>
            </a:extLst>
          </p:cNvPr>
          <p:cNvPicPr>
            <a:picLocks noChangeAspect="1"/>
          </p:cNvPicPr>
          <p:nvPr/>
        </p:nvPicPr>
        <p:blipFill>
          <a:blip r:embed="rId3"/>
          <a:stretch>
            <a:fillRect/>
          </a:stretch>
        </p:blipFill>
        <p:spPr>
          <a:xfrm>
            <a:off x="2057400" y="4610100"/>
            <a:ext cx="14554200" cy="5209687"/>
          </a:xfrm>
          <a:prstGeom prst="rect">
            <a:avLst/>
          </a:prstGeom>
        </p:spPr>
      </p:pic>
    </p:spTree>
    <p:extLst>
      <p:ext uri="{BB962C8B-B14F-4D97-AF65-F5344CB8AC3E}">
        <p14:creationId xmlns:p14="http://schemas.microsoft.com/office/powerpoint/2010/main" val="2075134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E608-9DFC-9AE3-3E11-DE99D8C6B9B9}"/>
              </a:ext>
            </a:extLst>
          </p:cNvPr>
          <p:cNvSpPr>
            <a:spLocks noGrp="1"/>
          </p:cNvSpPr>
          <p:nvPr>
            <p:ph type="title"/>
          </p:nvPr>
        </p:nvSpPr>
        <p:spPr/>
        <p:txBody>
          <a:bodyPr/>
          <a:lstStyle/>
          <a:p>
            <a:r>
              <a:rPr lang="en-GB" dirty="0"/>
              <a:t>User agent continued</a:t>
            </a:r>
          </a:p>
        </p:txBody>
      </p:sp>
      <p:sp>
        <p:nvSpPr>
          <p:cNvPr id="3" name="Text Placeholder 2">
            <a:extLst>
              <a:ext uri="{FF2B5EF4-FFF2-40B4-BE49-F238E27FC236}">
                <a16:creationId xmlns:a16="http://schemas.microsoft.com/office/drawing/2014/main" id="{AEB291F1-38F8-3787-31F1-6C5584DF590B}"/>
              </a:ext>
            </a:extLst>
          </p:cNvPr>
          <p:cNvSpPr>
            <a:spLocks noGrp="1"/>
          </p:cNvSpPr>
          <p:nvPr>
            <p:ph type="body" sz="quarter" idx="10"/>
          </p:nvPr>
        </p:nvSpPr>
        <p:spPr/>
        <p:txBody>
          <a:bodyPr/>
          <a:lstStyle/>
          <a:p>
            <a:r>
              <a:rPr lang="en-GB" dirty="0"/>
              <a:t>Conditional access mistake – spoofing user agent is trivial e.g. hit F12 in browser to open Device Emulation, “Request Desktop Site” on mobile</a:t>
            </a:r>
          </a:p>
          <a:p>
            <a:r>
              <a:rPr lang="en-GB" dirty="0"/>
              <a:t>Use Any Device + Exclude vs. Include for intended Devices when blocking UAs. Highly unusual user agents get throttled/blocked at azure WAF level anyway.</a:t>
            </a:r>
          </a:p>
          <a:p>
            <a:r>
              <a:rPr lang="en-GB" dirty="0"/>
              <a:t> </a:t>
            </a:r>
            <a:r>
              <a:rPr lang="en-GB" i="1" dirty="0"/>
              <a:t>Jay’s Nitpick: Do not click “any device” unless you plan to set exclusions</a:t>
            </a:r>
          </a:p>
          <a:p>
            <a:pPr marL="0" indent="0">
              <a:buNone/>
            </a:pPr>
            <a:endParaRPr lang="en-GB" dirty="0"/>
          </a:p>
        </p:txBody>
      </p:sp>
      <p:pic>
        <p:nvPicPr>
          <p:cNvPr id="4" name="Picture 3" descr="No alt text provided for this image">
            <a:extLst>
              <a:ext uri="{FF2B5EF4-FFF2-40B4-BE49-F238E27FC236}">
                <a16:creationId xmlns:a16="http://schemas.microsoft.com/office/drawing/2014/main" id="{4D6F1D1B-0594-30DB-15D4-B0E6370FC0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0"/>
          <a:stretch/>
        </p:blipFill>
        <p:spPr bwMode="auto">
          <a:xfrm>
            <a:off x="1447800" y="5600700"/>
            <a:ext cx="6274419" cy="50626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BEC4E1A-8F18-0A2D-3736-AF425AA10C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5" b="9101"/>
          <a:stretch/>
        </p:blipFill>
        <p:spPr bwMode="auto">
          <a:xfrm>
            <a:off x="11582400" y="5600700"/>
            <a:ext cx="6035679" cy="499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228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5FA4-B2C7-C636-D857-8563A3D224A3}"/>
              </a:ext>
            </a:extLst>
          </p:cNvPr>
          <p:cNvSpPr>
            <a:spLocks noGrp="1"/>
          </p:cNvSpPr>
          <p:nvPr>
            <p:ph type="title"/>
          </p:nvPr>
        </p:nvSpPr>
        <p:spPr>
          <a:xfrm>
            <a:off x="322209" y="1153717"/>
            <a:ext cx="15773400" cy="723276"/>
          </a:xfrm>
        </p:spPr>
        <p:txBody>
          <a:bodyPr/>
          <a:lstStyle/>
          <a:p>
            <a:r>
              <a:rPr lang="en-GB" dirty="0"/>
              <a:t>Conditional Access: Token Protection</a:t>
            </a:r>
          </a:p>
        </p:txBody>
      </p:sp>
      <p:sp>
        <p:nvSpPr>
          <p:cNvPr id="4" name="Text Placeholder 3">
            <a:extLst>
              <a:ext uri="{FF2B5EF4-FFF2-40B4-BE49-F238E27FC236}">
                <a16:creationId xmlns:a16="http://schemas.microsoft.com/office/drawing/2014/main" id="{5ADFC7B2-9210-5604-65B1-9758D6FB6036}"/>
              </a:ext>
            </a:extLst>
          </p:cNvPr>
          <p:cNvSpPr>
            <a:spLocks noGrp="1"/>
          </p:cNvSpPr>
          <p:nvPr>
            <p:ph type="body" sz="quarter" idx="10"/>
          </p:nvPr>
        </p:nvSpPr>
        <p:spPr>
          <a:xfrm>
            <a:off x="228600" y="2340609"/>
            <a:ext cx="17554158" cy="7276470"/>
          </a:xfrm>
        </p:spPr>
        <p:txBody>
          <a:bodyPr>
            <a:normAutofit/>
          </a:bodyPr>
          <a:lstStyle/>
          <a:p>
            <a:r>
              <a:rPr lang="en-GB" sz="3200" dirty="0"/>
              <a:t>Policy enforces token must be bound to Device using TPM </a:t>
            </a:r>
          </a:p>
          <a:p>
            <a:r>
              <a:rPr lang="en-GB" sz="3200" dirty="0"/>
              <a:t>Leans toward classical token theft (i.e. token only usable on client it was issued to, but token issued to </a:t>
            </a:r>
            <a:r>
              <a:rPr lang="en-GB" sz="3200" dirty="0" err="1"/>
              <a:t>AiTM</a:t>
            </a:r>
            <a:r>
              <a:rPr lang="en-GB" sz="3200" dirty="0"/>
              <a:t>!)*   (more complex than this, will circle back)</a:t>
            </a:r>
          </a:p>
          <a:p>
            <a:r>
              <a:rPr lang="en-GB" sz="3200" dirty="0"/>
              <a:t>Microsoft Recommendation is to NOT scope Browser to policy! -&gt; </a:t>
            </a:r>
            <a:r>
              <a:rPr lang="en-GB" sz="3200" dirty="0" err="1"/>
              <a:t>AiTM</a:t>
            </a:r>
            <a:r>
              <a:rPr lang="en-GB" sz="3200" dirty="0"/>
              <a:t> can walk past</a:t>
            </a:r>
          </a:p>
          <a:p>
            <a:r>
              <a:rPr lang="en-GB" sz="3200" dirty="0"/>
              <a:t>Easy to lock users out, better option coming up that is based on one of the same requirements </a:t>
            </a:r>
          </a:p>
          <a:p>
            <a:r>
              <a:rPr lang="en-GB" sz="3200" dirty="0"/>
              <a:t>Edge only natively supported browser?</a:t>
            </a:r>
          </a:p>
          <a:p>
            <a:r>
              <a:rPr lang="en-GB" sz="3200" dirty="0"/>
              <a:t>Support is </a:t>
            </a:r>
            <a:r>
              <a:rPr lang="en-GB" sz="3200" i="1" dirty="0"/>
              <a:t>really</a:t>
            </a:r>
            <a:r>
              <a:rPr lang="en-GB" sz="3200" dirty="0"/>
              <a:t> limited but should improve</a:t>
            </a:r>
          </a:p>
        </p:txBody>
      </p:sp>
      <p:pic>
        <p:nvPicPr>
          <p:cNvPr id="3" name="Picture 2">
            <a:extLst>
              <a:ext uri="{FF2B5EF4-FFF2-40B4-BE49-F238E27FC236}">
                <a16:creationId xmlns:a16="http://schemas.microsoft.com/office/drawing/2014/main" id="{5041ED7B-42F0-5F5A-E4EC-79A451B4FAB7}"/>
              </a:ext>
            </a:extLst>
          </p:cNvPr>
          <p:cNvPicPr>
            <a:picLocks noChangeAspect="1"/>
          </p:cNvPicPr>
          <p:nvPr/>
        </p:nvPicPr>
        <p:blipFill rotWithShape="1">
          <a:blip r:embed="rId3"/>
          <a:srcRect l="25046" t="11477" r="3194" b="22072"/>
          <a:stretch/>
        </p:blipFill>
        <p:spPr>
          <a:xfrm>
            <a:off x="10728958" y="5143500"/>
            <a:ext cx="6908379" cy="4996949"/>
          </a:xfrm>
          <a:prstGeom prst="rect">
            <a:avLst/>
          </a:prstGeom>
        </p:spPr>
      </p:pic>
      <p:pic>
        <p:nvPicPr>
          <p:cNvPr id="6" name="Picture 5">
            <a:extLst>
              <a:ext uri="{FF2B5EF4-FFF2-40B4-BE49-F238E27FC236}">
                <a16:creationId xmlns:a16="http://schemas.microsoft.com/office/drawing/2014/main" id="{34F7097C-1946-6357-78F4-7F2C85F9D3DD}"/>
              </a:ext>
            </a:extLst>
          </p:cNvPr>
          <p:cNvPicPr>
            <a:picLocks noChangeAspect="1"/>
          </p:cNvPicPr>
          <p:nvPr/>
        </p:nvPicPr>
        <p:blipFill>
          <a:blip r:embed="rId4"/>
          <a:stretch>
            <a:fillRect/>
          </a:stretch>
        </p:blipFill>
        <p:spPr>
          <a:xfrm>
            <a:off x="1676400" y="6910659"/>
            <a:ext cx="5908044" cy="3182736"/>
          </a:xfrm>
          <a:prstGeom prst="rect">
            <a:avLst/>
          </a:prstGeom>
        </p:spPr>
      </p:pic>
      <p:sp>
        <p:nvSpPr>
          <p:cNvPr id="8" name="TextBox 7">
            <a:extLst>
              <a:ext uri="{FF2B5EF4-FFF2-40B4-BE49-F238E27FC236}">
                <a16:creationId xmlns:a16="http://schemas.microsoft.com/office/drawing/2014/main" id="{E243B8E8-D55E-BC9E-9ADD-86ACF6C3D677}"/>
              </a:ext>
            </a:extLst>
          </p:cNvPr>
          <p:cNvSpPr txBox="1"/>
          <p:nvPr/>
        </p:nvSpPr>
        <p:spPr>
          <a:xfrm>
            <a:off x="15011613" y="5808592"/>
            <a:ext cx="2895601" cy="1754326"/>
          </a:xfrm>
          <a:prstGeom prst="rect">
            <a:avLst/>
          </a:prstGeom>
          <a:noFill/>
        </p:spPr>
        <p:txBody>
          <a:bodyPr wrap="square" rtlCol="0">
            <a:spAutoFit/>
          </a:bodyPr>
          <a:lstStyle/>
          <a:p>
            <a:r>
              <a:rPr lang="en-GB" sz="3600" b="1" dirty="0">
                <a:solidFill>
                  <a:srgbClr val="FF0000"/>
                </a:solidFill>
              </a:rPr>
              <a:t>I’ve seen Linux/MacOS </a:t>
            </a:r>
            <a:r>
              <a:rPr lang="en-GB" sz="3600" b="1" dirty="0" err="1">
                <a:solidFill>
                  <a:srgbClr val="FF0000"/>
                </a:solidFill>
              </a:rPr>
              <a:t>AiTMs</a:t>
            </a:r>
            <a:r>
              <a:rPr lang="en-GB" sz="3600" b="1" dirty="0">
                <a:solidFill>
                  <a:srgbClr val="FF0000"/>
                </a:solidFill>
              </a:rPr>
              <a:t> too</a:t>
            </a:r>
          </a:p>
        </p:txBody>
      </p:sp>
      <p:pic>
        <p:nvPicPr>
          <p:cNvPr id="12" name="Picture 11">
            <a:extLst>
              <a:ext uri="{FF2B5EF4-FFF2-40B4-BE49-F238E27FC236}">
                <a16:creationId xmlns:a16="http://schemas.microsoft.com/office/drawing/2014/main" id="{0D0815A8-B170-9255-6942-5C5726740EC9}"/>
              </a:ext>
            </a:extLst>
          </p:cNvPr>
          <p:cNvPicPr>
            <a:picLocks noChangeAspect="1"/>
          </p:cNvPicPr>
          <p:nvPr/>
        </p:nvPicPr>
        <p:blipFill rotWithShape="1">
          <a:blip r:embed="rId5"/>
          <a:srcRect l="2224" t="8373" r="4527" b="14853"/>
          <a:stretch/>
        </p:blipFill>
        <p:spPr>
          <a:xfrm>
            <a:off x="6858000" y="137056"/>
            <a:ext cx="6451179" cy="838201"/>
          </a:xfrm>
          <a:prstGeom prst="rect">
            <a:avLst/>
          </a:prstGeom>
        </p:spPr>
      </p:pic>
    </p:spTree>
    <p:extLst>
      <p:ext uri="{BB962C8B-B14F-4D97-AF65-F5344CB8AC3E}">
        <p14:creationId xmlns:p14="http://schemas.microsoft.com/office/powerpoint/2010/main" val="3301674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lstStyle/>
          <a:p>
            <a:r>
              <a:rPr lang="en-GB" dirty="0"/>
              <a:t>Conditional Access: Continuous Access Elevation (CAE)</a:t>
            </a: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a:xfrm>
            <a:off x="292521" y="2340608"/>
            <a:ext cx="17766880" cy="7946392"/>
          </a:xfrm>
        </p:spPr>
        <p:txBody>
          <a:bodyPr>
            <a:normAutofit fontScale="77500" lnSpcReduction="20000"/>
          </a:bodyPr>
          <a:lstStyle/>
          <a:p>
            <a:r>
              <a:rPr lang="en-GB" dirty="0"/>
              <a:t>Sadly doesn’t automatically kick attacker out after obtaining token (or rather cannot be relied on)</a:t>
            </a:r>
          </a:p>
          <a:p>
            <a:endParaRPr lang="en-GB" dirty="0"/>
          </a:p>
          <a:p>
            <a:r>
              <a:rPr lang="en-GB" dirty="0"/>
              <a:t>CAE for risk/account disabled (i.e. event driven) is enabled by default but can be turned off </a:t>
            </a:r>
          </a:p>
          <a:p>
            <a:pPr marL="0" indent="0">
              <a:buNone/>
            </a:pPr>
            <a:endParaRPr lang="en-GB" dirty="0"/>
          </a:p>
          <a:p>
            <a:r>
              <a:rPr lang="en-GB" dirty="0"/>
              <a:t>CAE CAN help for post remediation (marking user as compromised, account disable) assuming supported CAE app (what if attacker uses an application that does not support the CAE claim?)</a:t>
            </a:r>
          </a:p>
          <a:p>
            <a:pPr marL="0" indent="0">
              <a:buNone/>
            </a:pPr>
            <a:endParaRPr lang="en-GB" dirty="0"/>
          </a:p>
          <a:p>
            <a:r>
              <a:rPr lang="en-GB" dirty="0"/>
              <a:t>CAE for locations can help for classical token theft attacks (CAE for locations is NOT enabled by default)</a:t>
            </a:r>
          </a:p>
          <a:p>
            <a:endParaRPr lang="en-GB" dirty="0"/>
          </a:p>
          <a:p>
            <a:r>
              <a:rPr lang="en-GB" dirty="0"/>
              <a:t>Access Tokens are not evaluated by Entra after being issued, this is why you cannot revoke an access token. Attacker will get ~60 mins access @ resource scope even if you respond instantly to a successful </a:t>
            </a:r>
            <a:r>
              <a:rPr lang="en-GB" dirty="0" err="1"/>
              <a:t>Aitm</a:t>
            </a:r>
            <a:r>
              <a:rPr lang="en-GB" dirty="0"/>
              <a:t>. CAE is aimed at solving this by using network location &amp; Critical Event.</a:t>
            </a:r>
          </a:p>
          <a:p>
            <a:endParaRPr lang="en-GB" dirty="0"/>
          </a:p>
          <a:p>
            <a:pPr marL="0" indent="0">
              <a:buNone/>
            </a:pPr>
            <a:r>
              <a:rPr lang="en-GB" dirty="0">
                <a:solidFill>
                  <a:srgbClr val="FF0000"/>
                </a:solidFill>
              </a:rPr>
              <a:t>Access Tokens are NOT evaluated by conditional access after being issued </a:t>
            </a:r>
          </a:p>
          <a:p>
            <a:pPr marL="0" indent="0">
              <a:buNone/>
            </a:pPr>
            <a:r>
              <a:rPr lang="en-GB" dirty="0">
                <a:solidFill>
                  <a:srgbClr val="FF0000"/>
                </a:solidFill>
              </a:rPr>
              <a:t>Access Tokens will have NO knowledge of a password reset etc. without CAE </a:t>
            </a:r>
          </a:p>
          <a:p>
            <a:pPr marL="0" indent="0">
              <a:buNone/>
            </a:pPr>
            <a:endParaRPr lang="en-GB" dirty="0">
              <a:solidFill>
                <a:srgbClr val="FF0000"/>
              </a:solidFill>
            </a:endParaRPr>
          </a:p>
          <a:p>
            <a:pPr marL="0" indent="0">
              <a:buNone/>
            </a:pPr>
            <a:r>
              <a:rPr lang="en-GB" dirty="0"/>
              <a:t>Attacker could use gained refresh token to instantly gain access tokens for other resource scopes!!! </a:t>
            </a:r>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1DB40564-CC4A-322C-184C-AFD910D9F4FA}"/>
              </a:ext>
            </a:extLst>
          </p:cNvPr>
          <p:cNvPicPr>
            <a:picLocks noChangeAspect="1"/>
          </p:cNvPicPr>
          <p:nvPr/>
        </p:nvPicPr>
        <p:blipFill rotWithShape="1">
          <a:blip r:embed="rId3"/>
          <a:srcRect l="4964" t="6191" r="17852" b="15280"/>
          <a:stretch/>
        </p:blipFill>
        <p:spPr>
          <a:xfrm>
            <a:off x="14389522" y="7277100"/>
            <a:ext cx="3669879" cy="1790367"/>
          </a:xfrm>
          <a:prstGeom prst="rect">
            <a:avLst/>
          </a:prstGeom>
        </p:spPr>
      </p:pic>
    </p:spTree>
    <p:extLst>
      <p:ext uri="{BB962C8B-B14F-4D97-AF65-F5344CB8AC3E}">
        <p14:creationId xmlns:p14="http://schemas.microsoft.com/office/powerpoint/2010/main" val="4614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0BFCC-4AC1-D6F1-3788-8BD28CA5D8E0}"/>
              </a:ext>
            </a:extLst>
          </p:cNvPr>
          <p:cNvSpPr>
            <a:spLocks noGrp="1"/>
          </p:cNvSpPr>
          <p:nvPr>
            <p:ph type="title"/>
          </p:nvPr>
        </p:nvSpPr>
        <p:spPr/>
        <p:txBody>
          <a:bodyPr/>
          <a:lstStyle/>
          <a:p>
            <a:r>
              <a:rPr lang="en-GB" dirty="0"/>
              <a:t>Banned Passwords/Password Protection</a:t>
            </a:r>
          </a:p>
        </p:txBody>
      </p:sp>
      <p:sp>
        <p:nvSpPr>
          <p:cNvPr id="3" name="Text Placeholder 2">
            <a:extLst>
              <a:ext uri="{FF2B5EF4-FFF2-40B4-BE49-F238E27FC236}">
                <a16:creationId xmlns:a16="http://schemas.microsoft.com/office/drawing/2014/main" id="{8209E4B5-FFEA-AC5D-9CEE-16BEFFEC09F9}"/>
              </a:ext>
            </a:extLst>
          </p:cNvPr>
          <p:cNvSpPr>
            <a:spLocks noGrp="1"/>
          </p:cNvSpPr>
          <p:nvPr>
            <p:ph type="body" sz="quarter" idx="10"/>
          </p:nvPr>
        </p:nvSpPr>
        <p:spPr>
          <a:xfrm>
            <a:off x="213906" y="1725850"/>
            <a:ext cx="17609650" cy="8446849"/>
          </a:xfrm>
        </p:spPr>
        <p:txBody>
          <a:bodyPr>
            <a:normAutofit fontScale="62500" lnSpcReduction="20000"/>
          </a:bodyPr>
          <a:lstStyle/>
          <a:p>
            <a:r>
              <a:rPr lang="en-GB" dirty="0"/>
              <a:t>Good idea, however irrelevant as attacker is “gifted” the password in plain text</a:t>
            </a:r>
          </a:p>
          <a:p>
            <a:endParaRPr lang="en-GB" dirty="0"/>
          </a:p>
          <a:p>
            <a:r>
              <a:rPr lang="en-GB" dirty="0"/>
              <a:t>But consider scraping password breaches for your domain(s) and blocking normalized version of passwords (</a:t>
            </a:r>
            <a:r>
              <a:rPr lang="en-GB" dirty="0" err="1"/>
              <a:t>exposed.lol</a:t>
            </a:r>
            <a:r>
              <a:rPr lang="en-GB" dirty="0"/>
              <a:t> (free), </a:t>
            </a:r>
            <a:r>
              <a:rPr lang="en-GB" dirty="0" err="1"/>
              <a:t>leekpeek</a:t>
            </a:r>
            <a:r>
              <a:rPr lang="en-GB" dirty="0"/>
              <a:t>, intelx.io, recorded </a:t>
            </a:r>
            <a:r>
              <a:rPr lang="en-GB" dirty="0" err="1"/>
              <a:t>future,Hudson</a:t>
            </a:r>
            <a:r>
              <a:rPr lang="en-GB" dirty="0"/>
              <a:t> </a:t>
            </a:r>
            <a:r>
              <a:rPr lang="en-GB" dirty="0" err="1"/>
              <a:t>rock,leakcheck</a:t>
            </a:r>
            <a:r>
              <a:rPr lang="en-GB" dirty="0"/>
              <a:t>)</a:t>
            </a:r>
          </a:p>
          <a:p>
            <a:pPr marL="0" indent="0">
              <a:buNone/>
            </a:pPr>
            <a:endParaRPr lang="en-GB" dirty="0"/>
          </a:p>
          <a:p>
            <a:r>
              <a:rPr lang="en-GB" dirty="0"/>
              <a:t>Banned Password is not retroactive. Only applied at password change (hashing! Entra only has PBKDF2 representation of password). </a:t>
            </a:r>
          </a:p>
          <a:p>
            <a:endParaRPr lang="en-GB" dirty="0"/>
          </a:p>
          <a:p>
            <a:r>
              <a:rPr lang="en-GB" dirty="0"/>
              <a:t>Microsoft’s banned password algorithm is quite lenient on variants of banned passwords (score of 5*)</a:t>
            </a:r>
          </a:p>
          <a:p>
            <a:endParaRPr lang="en-GB" dirty="0"/>
          </a:p>
          <a:p>
            <a:r>
              <a:rPr lang="en-GB" dirty="0"/>
              <a:t>Microsoft recommendation for banned passwords: </a:t>
            </a:r>
          </a:p>
          <a:p>
            <a:endParaRPr lang="en-GB" dirty="0"/>
          </a:p>
          <a:p>
            <a:pPr marL="0" indent="0">
              <a:buNone/>
            </a:pPr>
            <a:r>
              <a:rPr lang="en-GB" dirty="0"/>
              <a:t>Brand names</a:t>
            </a:r>
          </a:p>
          <a:p>
            <a:pPr marL="0" indent="0">
              <a:buNone/>
            </a:pPr>
            <a:r>
              <a:rPr lang="en-GB" dirty="0"/>
              <a:t>Product names</a:t>
            </a:r>
          </a:p>
          <a:p>
            <a:pPr marL="0" indent="0">
              <a:buNone/>
            </a:pPr>
            <a:r>
              <a:rPr lang="en-GB" dirty="0"/>
              <a:t>Locations, such as company headquarters</a:t>
            </a:r>
          </a:p>
          <a:p>
            <a:pPr marL="0" indent="0">
              <a:buNone/>
            </a:pPr>
            <a:r>
              <a:rPr lang="en-GB" dirty="0"/>
              <a:t>Company-specific internal terms</a:t>
            </a:r>
          </a:p>
          <a:p>
            <a:pPr marL="0" indent="0">
              <a:buNone/>
            </a:pPr>
            <a:r>
              <a:rPr lang="en-GB" dirty="0"/>
              <a:t>Company Abbreviations (must be &gt; 4 characters)</a:t>
            </a:r>
          </a:p>
          <a:p>
            <a:pPr marL="0" indent="0">
              <a:buNone/>
            </a:pPr>
            <a:endParaRPr lang="en-GB" dirty="0"/>
          </a:p>
          <a:p>
            <a:pPr marL="0" indent="0">
              <a:buNone/>
            </a:pPr>
            <a:endParaRPr lang="en-GB" dirty="0"/>
          </a:p>
          <a:p>
            <a:pPr marL="0" indent="0">
              <a:buNone/>
            </a:pPr>
            <a:r>
              <a:rPr lang="en-GB" dirty="0"/>
              <a:t>*Password calculation is difficult in Entra, so I wrote a tool to assist admins: </a:t>
            </a:r>
            <a:r>
              <a:rPr lang="en-GB" dirty="0">
                <a:hlinkClick r:id="rId3"/>
              </a:rPr>
              <a:t>https://github.com/jkerai1/AzurePasswordProtectionCalculator</a:t>
            </a:r>
            <a:br>
              <a:rPr lang="en-GB" dirty="0"/>
            </a:br>
            <a:endParaRPr lang="en-GB" dirty="0"/>
          </a:p>
          <a:p>
            <a:pPr marL="0" indent="0">
              <a:buNone/>
            </a:pPr>
            <a:r>
              <a:rPr lang="en-GB" dirty="0"/>
              <a:t>I also wrote: https://github.com/jkerai1/GeneratePasswordListFromWebsite</a:t>
            </a:r>
          </a:p>
        </p:txBody>
      </p:sp>
      <p:pic>
        <p:nvPicPr>
          <p:cNvPr id="1026" name="Picture 2" descr="User's image">
            <a:extLst>
              <a:ext uri="{FF2B5EF4-FFF2-40B4-BE49-F238E27FC236}">
                <a16:creationId xmlns:a16="http://schemas.microsoft.com/office/drawing/2014/main" id="{F03A827B-DAD5-929A-6403-B7FF75FCCB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 r="2436" b="7965"/>
          <a:stretch/>
        </p:blipFill>
        <p:spPr bwMode="auto">
          <a:xfrm>
            <a:off x="11308589" y="5121908"/>
            <a:ext cx="6765505" cy="40798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E141C1-5FF8-5511-4C01-A405C4B34209}"/>
              </a:ext>
            </a:extLst>
          </p:cNvPr>
          <p:cNvSpPr txBox="1"/>
          <p:nvPr/>
        </p:nvSpPr>
        <p:spPr>
          <a:xfrm>
            <a:off x="10217612" y="9917668"/>
            <a:ext cx="8076250" cy="369332"/>
          </a:xfrm>
          <a:prstGeom prst="rect">
            <a:avLst/>
          </a:prstGeom>
          <a:noFill/>
        </p:spPr>
        <p:txBody>
          <a:bodyPr wrap="none" rtlCol="0">
            <a:spAutoFit/>
          </a:bodyPr>
          <a:lstStyle/>
          <a:p>
            <a:r>
              <a:rPr lang="en-GB" dirty="0">
                <a:solidFill>
                  <a:srgbClr val="FF0000"/>
                </a:solidFill>
              </a:rPr>
              <a:t>Need OnPrem Agent To enforce back on-prem, this is NOT part of MDI</a:t>
            </a:r>
          </a:p>
        </p:txBody>
      </p:sp>
    </p:spTree>
    <p:extLst>
      <p:ext uri="{BB962C8B-B14F-4D97-AF65-F5344CB8AC3E}">
        <p14:creationId xmlns:p14="http://schemas.microsoft.com/office/powerpoint/2010/main" val="3698748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C Overview">
            <a:extLst>
              <a:ext uri="{FF2B5EF4-FFF2-40B4-BE49-F238E27FC236}">
                <a16:creationId xmlns:a16="http://schemas.microsoft.com/office/drawing/2014/main" id="{C3029DAC-7298-EB9A-893D-27FEC7EC0583}"/>
              </a:ext>
            </a:extLst>
          </p:cNvPr>
          <p:cNvSpPr txBox="1"/>
          <p:nvPr/>
        </p:nvSpPr>
        <p:spPr>
          <a:xfrm>
            <a:off x="726410" y="1556512"/>
            <a:ext cx="17194499" cy="904222"/>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defRPr sz="2500" b="0">
                <a:solidFill>
                  <a:srgbClr val="00ACFF"/>
                </a:solidFill>
                <a:latin typeface="GT Walsheim Regular"/>
                <a:ea typeface="GT Walsheim Regular"/>
                <a:cs typeface="GT Walsheim Regular"/>
                <a:sym typeface="GT Walsheim Regular"/>
              </a:defRPr>
            </a:lvl1pPr>
          </a:lstStyle>
          <a:p>
            <a:pPr defTabSz="1828755">
              <a:lnSpc>
                <a:spcPct val="120000"/>
              </a:lnSpc>
            </a:pPr>
            <a:r>
              <a:rPr lang="en-US" sz="4800" dirty="0">
                <a:solidFill>
                  <a:prstClr val="white"/>
                </a:solidFill>
                <a:latin typeface="TWK Everett" panose="020B0204000000000000" pitchFamily="34" charset="0"/>
              </a:rPr>
              <a:t>How did we get here?</a:t>
            </a:r>
            <a:endParaRPr lang="en-GB" sz="4800" dirty="0">
              <a:solidFill>
                <a:prstClr val="white"/>
              </a:solidFill>
              <a:latin typeface="TWK Everett" panose="020B0204000000000000" pitchFamily="34" charset="0"/>
            </a:endParaRPr>
          </a:p>
        </p:txBody>
      </p:sp>
      <p:sp>
        <p:nvSpPr>
          <p:cNvPr id="6" name="TextBox 5">
            <a:extLst>
              <a:ext uri="{FF2B5EF4-FFF2-40B4-BE49-F238E27FC236}">
                <a16:creationId xmlns:a16="http://schemas.microsoft.com/office/drawing/2014/main" id="{4B4476CA-A421-9FD5-32C3-B0469EBFA3E6}"/>
              </a:ext>
            </a:extLst>
          </p:cNvPr>
          <p:cNvSpPr txBox="1"/>
          <p:nvPr/>
        </p:nvSpPr>
        <p:spPr>
          <a:xfrm>
            <a:off x="691241" y="2988289"/>
            <a:ext cx="16951990" cy="6740307"/>
          </a:xfrm>
          <a:prstGeom prst="rect">
            <a:avLst/>
          </a:prstGeom>
          <a:noFill/>
        </p:spPr>
        <p:txBody>
          <a:bodyPr wrap="square" rtlCol="0">
            <a:spAutoFit/>
          </a:bodyPr>
          <a:lstStyle/>
          <a:p>
            <a:pPr marL="571485" indent="-571485">
              <a:buFont typeface="Arial" panose="020B0604020202020204" pitchFamily="34" charset="0"/>
              <a:buChar char="•"/>
            </a:pPr>
            <a:r>
              <a:rPr lang="en-GB" sz="3600" dirty="0">
                <a:solidFill>
                  <a:schemeClr val="bg1"/>
                </a:solidFill>
                <a:latin typeface="TWK Everett" panose="020B0204000000000000" pitchFamily="34" charset="0"/>
              </a:rPr>
              <a:t>Initially password only </a:t>
            </a:r>
          </a:p>
          <a:p>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r>
              <a:rPr lang="en-GB" sz="3600" dirty="0">
                <a:solidFill>
                  <a:schemeClr val="bg1"/>
                </a:solidFill>
                <a:latin typeface="TWK Everett" panose="020B0204000000000000" pitchFamily="34" charset="0"/>
              </a:rPr>
              <a:t>Password + “weak” MFA</a:t>
            </a: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r>
              <a:rPr lang="en-GB" sz="3600" dirty="0">
                <a:solidFill>
                  <a:schemeClr val="bg1"/>
                </a:solidFill>
                <a:latin typeface="TWK Everett" panose="020B0204000000000000" pitchFamily="34" charset="0"/>
              </a:rPr>
              <a:t>Password + One Time Code (offline)</a:t>
            </a: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r>
              <a:rPr lang="en-GB" sz="3600" dirty="0">
                <a:solidFill>
                  <a:schemeClr val="bg1"/>
                </a:solidFill>
                <a:latin typeface="TWK Everett" panose="020B0204000000000000" pitchFamily="34" charset="0"/>
              </a:rPr>
              <a:t>Password + Push Notification</a:t>
            </a:r>
          </a:p>
          <a:p>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r>
              <a:rPr lang="en-GB" sz="3600" dirty="0">
                <a:solidFill>
                  <a:schemeClr val="bg1"/>
                </a:solidFill>
                <a:latin typeface="TWK Everett" panose="020B0204000000000000" pitchFamily="34" charset="0"/>
              </a:rPr>
              <a:t>Password + Number Matching MFA</a:t>
            </a: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r>
              <a:rPr lang="en-GB" sz="3600" dirty="0">
                <a:solidFill>
                  <a:schemeClr val="bg1"/>
                </a:solidFill>
                <a:latin typeface="TWK Everett" panose="020B0204000000000000" pitchFamily="34" charset="0"/>
              </a:rPr>
              <a:t>FIDO?</a:t>
            </a:r>
          </a:p>
          <a:p>
            <a:endParaRPr lang="en-GB" sz="3600" dirty="0">
              <a:solidFill>
                <a:schemeClr val="bg1"/>
              </a:solidFill>
              <a:latin typeface="TWK Everett" panose="020B0204000000000000" pitchFamily="34" charset="0"/>
            </a:endParaRPr>
          </a:p>
        </p:txBody>
      </p:sp>
      <p:pic>
        <p:nvPicPr>
          <p:cNvPr id="3" name="Picture 2">
            <a:extLst>
              <a:ext uri="{FF2B5EF4-FFF2-40B4-BE49-F238E27FC236}">
                <a16:creationId xmlns:a16="http://schemas.microsoft.com/office/drawing/2014/main" id="{AAEE5B0C-07B7-CD1E-64AB-8D69E70B65AB}"/>
              </a:ext>
            </a:extLst>
          </p:cNvPr>
          <p:cNvPicPr>
            <a:picLocks noChangeAspect="1"/>
          </p:cNvPicPr>
          <p:nvPr/>
        </p:nvPicPr>
        <p:blipFill>
          <a:blip r:embed="rId3"/>
          <a:stretch>
            <a:fillRect/>
          </a:stretch>
        </p:blipFill>
        <p:spPr>
          <a:xfrm>
            <a:off x="7950968" y="1553581"/>
            <a:ext cx="9969941" cy="2851832"/>
          </a:xfrm>
          <a:prstGeom prst="rect">
            <a:avLst/>
          </a:prstGeom>
        </p:spPr>
      </p:pic>
      <p:sp>
        <p:nvSpPr>
          <p:cNvPr id="2" name="TextBox 1">
            <a:extLst>
              <a:ext uri="{FF2B5EF4-FFF2-40B4-BE49-F238E27FC236}">
                <a16:creationId xmlns:a16="http://schemas.microsoft.com/office/drawing/2014/main" id="{ED116AC9-FB1E-5350-DFBF-3F026851D71F}"/>
              </a:ext>
            </a:extLst>
          </p:cNvPr>
          <p:cNvSpPr txBox="1"/>
          <p:nvPr/>
        </p:nvSpPr>
        <p:spPr>
          <a:xfrm>
            <a:off x="9660194" y="8407322"/>
            <a:ext cx="8001000" cy="1077218"/>
          </a:xfrm>
          <a:prstGeom prst="rect">
            <a:avLst/>
          </a:prstGeom>
          <a:noFill/>
        </p:spPr>
        <p:txBody>
          <a:bodyPr wrap="square" rtlCol="0">
            <a:spAutoFit/>
          </a:bodyPr>
          <a:lstStyle/>
          <a:p>
            <a:r>
              <a:rPr lang="en-GB" sz="3200" dirty="0">
                <a:solidFill>
                  <a:srgbClr val="C00000"/>
                </a:solidFill>
              </a:rPr>
              <a:t>We cannot solve our problems with the same thinking we used when we created them.</a:t>
            </a:r>
          </a:p>
        </p:txBody>
      </p:sp>
    </p:spTree>
    <p:extLst>
      <p:ext uri="{BB962C8B-B14F-4D97-AF65-F5344CB8AC3E}">
        <p14:creationId xmlns:p14="http://schemas.microsoft.com/office/powerpoint/2010/main" val="3654186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A3C56-9787-B10D-1A50-C9D1C1E11E5F}"/>
              </a:ext>
            </a:extLst>
          </p:cNvPr>
          <p:cNvSpPr>
            <a:spLocks noGrp="1"/>
          </p:cNvSpPr>
          <p:nvPr>
            <p:ph type="title"/>
          </p:nvPr>
        </p:nvSpPr>
        <p:spPr/>
        <p:txBody>
          <a:bodyPr/>
          <a:lstStyle/>
          <a:p>
            <a:r>
              <a:rPr lang="en-GB" dirty="0"/>
              <a:t>PIM: Self Approval with MFA</a:t>
            </a:r>
          </a:p>
        </p:txBody>
      </p:sp>
      <p:sp>
        <p:nvSpPr>
          <p:cNvPr id="3" name="Text Placeholder 2">
            <a:extLst>
              <a:ext uri="{FF2B5EF4-FFF2-40B4-BE49-F238E27FC236}">
                <a16:creationId xmlns:a16="http://schemas.microsoft.com/office/drawing/2014/main" id="{9AD03FD0-3E49-AC3C-9E3A-3D49ABACC480}"/>
              </a:ext>
            </a:extLst>
          </p:cNvPr>
          <p:cNvSpPr>
            <a:spLocks noGrp="1"/>
          </p:cNvSpPr>
          <p:nvPr>
            <p:ph type="body" sz="quarter" idx="10"/>
          </p:nvPr>
        </p:nvSpPr>
        <p:spPr>
          <a:xfrm>
            <a:off x="292518" y="1714500"/>
            <a:ext cx="17919700" cy="8572500"/>
          </a:xfrm>
        </p:spPr>
        <p:txBody>
          <a:bodyPr>
            <a:normAutofit fontScale="40000" lnSpcReduction="20000"/>
          </a:bodyPr>
          <a:lstStyle/>
          <a:p>
            <a:r>
              <a:rPr lang="en-GB" sz="4400" dirty="0"/>
              <a:t>PIM trusts MFA in the token, use authentication context for phishing resistant/compliant device instead of Azure MFA! (Classical Token Theft Defeats this too)</a:t>
            </a:r>
          </a:p>
          <a:p>
            <a:r>
              <a:rPr lang="en-GB" sz="4400" dirty="0"/>
              <a:t>Attacker will then be forced to “step-up” authentication as number matching claim will be “too weak”.</a:t>
            </a:r>
          </a:p>
          <a:p>
            <a:r>
              <a:rPr lang="en-GB" sz="4400" dirty="0"/>
              <a:t>If phishing resistant not feasible you could use Auth Context with Session Frequency of every time however bear in mind there is a grace period for re-prompts and attacker may be in grace period! (SIF evaluation is complex….) – weigh pros and cons of this yourself.</a:t>
            </a:r>
          </a:p>
          <a:p>
            <a:r>
              <a:rPr lang="en-GB" sz="4400" dirty="0"/>
              <a:t>Can Apply Auth Contexts to Protected actions too for another guard rail (e.g. Cross Tenant access/Updating Named Locations/Updating 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a:p>
            <a:pPr marL="0" indent="0">
              <a:buNone/>
            </a:pPr>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a:p>
            <a:pPr marL="0" indent="0">
              <a:buNone/>
            </a:pPr>
            <a:r>
              <a:rPr lang="en-GB" dirty="0"/>
              <a:t>Ref: </a:t>
            </a:r>
            <a:r>
              <a:rPr lang="en-GB" dirty="0">
                <a:hlinkClick r:id="rId3"/>
              </a:rPr>
              <a:t>https://campbell.scot/pim-common-microsoft-365-security-mistakes-series/</a:t>
            </a:r>
            <a:endParaRPr lang="en-GB" dirty="0"/>
          </a:p>
          <a:p>
            <a:pPr marL="0" indent="0">
              <a:buNone/>
            </a:pPr>
            <a:endParaRPr lang="en-GB" dirty="0"/>
          </a:p>
          <a:p>
            <a:pPr marL="0" indent="0">
              <a:buNone/>
            </a:pPr>
            <a:r>
              <a:rPr lang="en-GB" dirty="0"/>
              <a:t>Ref: https://jeffreyappel.nl/protect-against-aitm-mfa-phishing-attacks-using-microsoft-technology/</a:t>
            </a:r>
          </a:p>
        </p:txBody>
      </p:sp>
      <p:pic>
        <p:nvPicPr>
          <p:cNvPr id="7" name="Picture 6">
            <a:extLst>
              <a:ext uri="{FF2B5EF4-FFF2-40B4-BE49-F238E27FC236}">
                <a16:creationId xmlns:a16="http://schemas.microsoft.com/office/drawing/2014/main" id="{2ABA8EFF-4612-8277-BAF7-637D76EE7038}"/>
              </a:ext>
            </a:extLst>
          </p:cNvPr>
          <p:cNvPicPr>
            <a:picLocks noChangeAspect="1"/>
          </p:cNvPicPr>
          <p:nvPr/>
        </p:nvPicPr>
        <p:blipFill>
          <a:blip r:embed="rId4"/>
          <a:stretch>
            <a:fillRect/>
          </a:stretch>
        </p:blipFill>
        <p:spPr>
          <a:xfrm>
            <a:off x="12115800" y="5797567"/>
            <a:ext cx="5642598" cy="2362200"/>
          </a:xfrm>
          <a:prstGeom prst="rect">
            <a:avLst/>
          </a:prstGeom>
        </p:spPr>
      </p:pic>
      <p:sp>
        <p:nvSpPr>
          <p:cNvPr id="5" name="TextBox 4">
            <a:extLst>
              <a:ext uri="{FF2B5EF4-FFF2-40B4-BE49-F238E27FC236}">
                <a16:creationId xmlns:a16="http://schemas.microsoft.com/office/drawing/2014/main" id="{BB7D373A-32C5-A160-ED39-36D8A3BB3194}"/>
              </a:ext>
            </a:extLst>
          </p:cNvPr>
          <p:cNvSpPr txBox="1"/>
          <p:nvPr/>
        </p:nvSpPr>
        <p:spPr>
          <a:xfrm>
            <a:off x="11674004" y="8900218"/>
            <a:ext cx="6321478" cy="646331"/>
          </a:xfrm>
          <a:prstGeom prst="rect">
            <a:avLst/>
          </a:prstGeom>
          <a:noFill/>
        </p:spPr>
        <p:txBody>
          <a:bodyPr wrap="square" rtlCol="0">
            <a:spAutoFit/>
          </a:bodyPr>
          <a:lstStyle/>
          <a:p>
            <a:r>
              <a:rPr lang="en-GB" dirty="0">
                <a:solidFill>
                  <a:srgbClr val="FF0000"/>
                </a:solidFill>
              </a:rPr>
              <a:t>You can only configure 1 auth context per PIM so ideally only configure grant (and users)!</a:t>
            </a:r>
          </a:p>
        </p:txBody>
      </p:sp>
      <p:pic>
        <p:nvPicPr>
          <p:cNvPr id="2050" name="Picture 2">
            <a:extLst>
              <a:ext uri="{FF2B5EF4-FFF2-40B4-BE49-F238E27FC236}">
                <a16:creationId xmlns:a16="http://schemas.microsoft.com/office/drawing/2014/main" id="{DF6D30FD-C024-1043-BBA8-2492F2C77D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91" y="225951"/>
            <a:ext cx="10972481" cy="5473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hlinkClick r:id="rId6" action="ppaction://hlinksldjump"/>
            <a:extLst>
              <a:ext uri="{FF2B5EF4-FFF2-40B4-BE49-F238E27FC236}">
                <a16:creationId xmlns:a16="http://schemas.microsoft.com/office/drawing/2014/main" id="{EC9B52A1-AA65-78FD-5640-2FE3E8DA1429}"/>
              </a:ext>
            </a:extLst>
          </p:cNvPr>
          <p:cNvSpPr/>
          <p:nvPr/>
        </p:nvSpPr>
        <p:spPr>
          <a:xfrm>
            <a:off x="17221200" y="9334500"/>
            <a:ext cx="905107" cy="849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SIF</a:t>
            </a:r>
          </a:p>
          <a:p>
            <a:pPr algn="ctr"/>
            <a:r>
              <a:rPr lang="en-GB" dirty="0"/>
              <a:t>Eval </a:t>
            </a:r>
          </a:p>
          <a:p>
            <a:pPr algn="ctr"/>
            <a:endParaRPr lang="en-GB" dirty="0"/>
          </a:p>
        </p:txBody>
      </p:sp>
      <p:pic>
        <p:nvPicPr>
          <p:cNvPr id="9" name="Picture 8">
            <a:hlinkClick r:id="rId7"/>
            <a:extLst>
              <a:ext uri="{FF2B5EF4-FFF2-40B4-BE49-F238E27FC236}">
                <a16:creationId xmlns:a16="http://schemas.microsoft.com/office/drawing/2014/main" id="{9346DDEA-2FFC-8307-A432-EEE2BC6DD8DA}"/>
              </a:ext>
            </a:extLst>
          </p:cNvPr>
          <p:cNvPicPr>
            <a:picLocks noChangeAspect="1"/>
          </p:cNvPicPr>
          <p:nvPr/>
        </p:nvPicPr>
        <p:blipFill>
          <a:blip r:embed="rId8"/>
          <a:stretch>
            <a:fillRect/>
          </a:stretch>
        </p:blipFill>
        <p:spPr>
          <a:xfrm>
            <a:off x="1905000" y="3467100"/>
            <a:ext cx="8983382" cy="5620326"/>
          </a:xfrm>
          <a:prstGeom prst="rect">
            <a:avLst/>
          </a:prstGeom>
        </p:spPr>
      </p:pic>
    </p:spTree>
    <p:extLst>
      <p:ext uri="{BB962C8B-B14F-4D97-AF65-F5344CB8AC3E}">
        <p14:creationId xmlns:p14="http://schemas.microsoft.com/office/powerpoint/2010/main" val="1390642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792A-A7F3-441A-6A2F-1B4C301C286A}"/>
              </a:ext>
            </a:extLst>
          </p:cNvPr>
          <p:cNvSpPr>
            <a:spLocks noGrp="1"/>
          </p:cNvSpPr>
          <p:nvPr>
            <p:ph type="title"/>
          </p:nvPr>
        </p:nvSpPr>
        <p:spPr/>
        <p:txBody>
          <a:bodyPr/>
          <a:lstStyle/>
          <a:p>
            <a:r>
              <a:rPr lang="en-GB" dirty="0"/>
              <a:t>Company Branding/Home Realm Discovery</a:t>
            </a:r>
          </a:p>
        </p:txBody>
      </p:sp>
      <p:sp>
        <p:nvSpPr>
          <p:cNvPr id="4" name="Text Placeholder 2">
            <a:extLst>
              <a:ext uri="{FF2B5EF4-FFF2-40B4-BE49-F238E27FC236}">
                <a16:creationId xmlns:a16="http://schemas.microsoft.com/office/drawing/2014/main" id="{56557BA2-F535-CDBE-D773-ACE525492C52}"/>
              </a:ext>
            </a:extLst>
          </p:cNvPr>
          <p:cNvSpPr>
            <a:spLocks noGrp="1"/>
          </p:cNvSpPr>
          <p:nvPr>
            <p:ph type="body" sz="quarter" idx="10"/>
          </p:nvPr>
        </p:nvSpPr>
        <p:spPr>
          <a:xfrm>
            <a:off x="292521" y="2340609"/>
            <a:ext cx="17554158" cy="7276470"/>
          </a:xfrm>
        </p:spPr>
        <p:txBody>
          <a:bodyPr>
            <a:normAutofit/>
          </a:bodyPr>
          <a:lstStyle/>
          <a:p>
            <a:r>
              <a:rPr lang="en-GB" dirty="0"/>
              <a:t>Company branding is being perfectly mimicked as being pulled straight from Microsoft service so this is not a good indicator user should not put password in</a:t>
            </a:r>
          </a:p>
          <a:p>
            <a:endParaRPr lang="en-GB" dirty="0"/>
          </a:p>
        </p:txBody>
      </p:sp>
      <p:pic>
        <p:nvPicPr>
          <p:cNvPr id="10244" name="Picture 4">
            <a:extLst>
              <a:ext uri="{FF2B5EF4-FFF2-40B4-BE49-F238E27FC236}">
                <a16:creationId xmlns:a16="http://schemas.microsoft.com/office/drawing/2014/main" id="{F495C94D-0C75-BB74-801D-6F56229BD7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952" b="1750"/>
          <a:stretch/>
        </p:blipFill>
        <p:spPr bwMode="auto">
          <a:xfrm>
            <a:off x="762000" y="3925838"/>
            <a:ext cx="6665170" cy="63611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CEBD365-AB82-EA83-6CAE-C671837A932F}"/>
              </a:ext>
            </a:extLst>
          </p:cNvPr>
          <p:cNvPicPr>
            <a:picLocks noChangeAspect="1"/>
          </p:cNvPicPr>
          <p:nvPr/>
        </p:nvPicPr>
        <p:blipFill>
          <a:blip r:embed="rId4"/>
          <a:stretch>
            <a:fillRect/>
          </a:stretch>
        </p:blipFill>
        <p:spPr>
          <a:xfrm>
            <a:off x="8318148" y="4610100"/>
            <a:ext cx="9490431" cy="5083179"/>
          </a:xfrm>
          <a:prstGeom prst="rect">
            <a:avLst/>
          </a:prstGeom>
        </p:spPr>
      </p:pic>
      <p:sp>
        <p:nvSpPr>
          <p:cNvPr id="5" name="TextBox 4">
            <a:extLst>
              <a:ext uri="{FF2B5EF4-FFF2-40B4-BE49-F238E27FC236}">
                <a16:creationId xmlns:a16="http://schemas.microsoft.com/office/drawing/2014/main" id="{EC1057F8-C694-C321-E6AE-19ED537594FE}"/>
              </a:ext>
            </a:extLst>
          </p:cNvPr>
          <p:cNvSpPr txBox="1"/>
          <p:nvPr/>
        </p:nvSpPr>
        <p:spPr>
          <a:xfrm>
            <a:off x="11049000" y="5143500"/>
            <a:ext cx="5486400" cy="1200329"/>
          </a:xfrm>
          <a:prstGeom prst="rect">
            <a:avLst/>
          </a:prstGeom>
          <a:noFill/>
        </p:spPr>
        <p:txBody>
          <a:bodyPr wrap="square" rtlCol="0">
            <a:spAutoFit/>
          </a:bodyPr>
          <a:lstStyle/>
          <a:p>
            <a:r>
              <a:rPr lang="en-GB" sz="2400" dirty="0">
                <a:solidFill>
                  <a:srgbClr val="FF0000"/>
                </a:solidFill>
              </a:rPr>
              <a:t>Pulled my branding from honeypot tenant, I know this is </a:t>
            </a:r>
            <a:r>
              <a:rPr lang="en-GB" sz="2400" dirty="0" err="1">
                <a:solidFill>
                  <a:srgbClr val="FF0000"/>
                </a:solidFill>
              </a:rPr>
              <a:t>AiTM</a:t>
            </a:r>
            <a:r>
              <a:rPr lang="en-GB" sz="2400" dirty="0">
                <a:solidFill>
                  <a:srgbClr val="FF0000"/>
                </a:solidFill>
              </a:rPr>
              <a:t> and not a classical phish!</a:t>
            </a:r>
          </a:p>
        </p:txBody>
      </p:sp>
    </p:spTree>
    <p:extLst>
      <p:ext uri="{BB962C8B-B14F-4D97-AF65-F5344CB8AC3E}">
        <p14:creationId xmlns:p14="http://schemas.microsoft.com/office/powerpoint/2010/main" val="894191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F4AD-D480-1BA6-E2A6-7AEAE1CC70F8}"/>
              </a:ext>
            </a:extLst>
          </p:cNvPr>
          <p:cNvSpPr>
            <a:spLocks noGrp="1"/>
          </p:cNvSpPr>
          <p:nvPr>
            <p:ph type="title"/>
          </p:nvPr>
        </p:nvSpPr>
        <p:spPr/>
        <p:txBody>
          <a:bodyPr/>
          <a:lstStyle/>
          <a:p>
            <a:r>
              <a:rPr lang="en-GB" dirty="0" err="1"/>
              <a:t>AiTMs</a:t>
            </a:r>
            <a:r>
              <a:rPr lang="en-GB" dirty="0"/>
              <a:t> can break!</a:t>
            </a:r>
          </a:p>
        </p:txBody>
      </p:sp>
      <p:pic>
        <p:nvPicPr>
          <p:cNvPr id="4" name="Picture 3">
            <a:extLst>
              <a:ext uri="{FF2B5EF4-FFF2-40B4-BE49-F238E27FC236}">
                <a16:creationId xmlns:a16="http://schemas.microsoft.com/office/drawing/2014/main" id="{F774525C-0C38-33D5-5B2E-07CA7AA43CCE}"/>
              </a:ext>
            </a:extLst>
          </p:cNvPr>
          <p:cNvPicPr>
            <a:picLocks noChangeAspect="1"/>
          </p:cNvPicPr>
          <p:nvPr/>
        </p:nvPicPr>
        <p:blipFill>
          <a:blip r:embed="rId2"/>
          <a:stretch>
            <a:fillRect/>
          </a:stretch>
        </p:blipFill>
        <p:spPr>
          <a:xfrm>
            <a:off x="7848600" y="3086100"/>
            <a:ext cx="7376799" cy="6901270"/>
          </a:xfrm>
          <a:prstGeom prst="rect">
            <a:avLst/>
          </a:prstGeom>
        </p:spPr>
      </p:pic>
      <p:sp>
        <p:nvSpPr>
          <p:cNvPr id="3" name="Text Placeholder 2">
            <a:extLst>
              <a:ext uri="{FF2B5EF4-FFF2-40B4-BE49-F238E27FC236}">
                <a16:creationId xmlns:a16="http://schemas.microsoft.com/office/drawing/2014/main" id="{272DD352-8708-F3CC-4CFA-0E67C49E7258}"/>
              </a:ext>
            </a:extLst>
          </p:cNvPr>
          <p:cNvSpPr>
            <a:spLocks noGrp="1"/>
          </p:cNvSpPr>
          <p:nvPr>
            <p:ph type="body" sz="quarter" idx="10"/>
          </p:nvPr>
        </p:nvSpPr>
        <p:spPr/>
        <p:txBody>
          <a:bodyPr/>
          <a:lstStyle/>
          <a:p>
            <a:r>
              <a:rPr lang="en-GB" dirty="0"/>
              <a:t>Broken </a:t>
            </a:r>
            <a:r>
              <a:rPr lang="en-GB" dirty="0" err="1"/>
              <a:t>phishlet</a:t>
            </a:r>
            <a:r>
              <a:rPr lang="en-GB" dirty="0"/>
              <a:t> for MFA prompt? (</a:t>
            </a:r>
            <a:r>
              <a:rPr lang="en-GB" dirty="0" err="1"/>
              <a:t>phishlet</a:t>
            </a:r>
            <a:r>
              <a:rPr lang="en-GB" dirty="0"/>
              <a:t> is instruction for </a:t>
            </a:r>
            <a:r>
              <a:rPr lang="en-GB" dirty="0" err="1"/>
              <a:t>evilginx</a:t>
            </a:r>
            <a:r>
              <a:rPr lang="en-GB" dirty="0"/>
              <a:t> on how to handle the page)</a:t>
            </a:r>
          </a:p>
          <a:p>
            <a:r>
              <a:rPr lang="en-GB" dirty="0"/>
              <a:t>More importantly this shows….</a:t>
            </a:r>
          </a:p>
        </p:txBody>
      </p:sp>
    </p:spTree>
    <p:extLst>
      <p:ext uri="{BB962C8B-B14F-4D97-AF65-F5344CB8AC3E}">
        <p14:creationId xmlns:p14="http://schemas.microsoft.com/office/powerpoint/2010/main" val="1104407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DD3BD-B7D5-95B1-B131-6B56858DC4E4}"/>
              </a:ext>
            </a:extLst>
          </p:cNvPr>
          <p:cNvSpPr>
            <a:spLocks noGrp="1"/>
          </p:cNvSpPr>
          <p:nvPr>
            <p:ph type="title"/>
          </p:nvPr>
        </p:nvSpPr>
        <p:spPr/>
        <p:txBody>
          <a:bodyPr/>
          <a:lstStyle/>
          <a:p>
            <a:r>
              <a:rPr lang="en-GB" dirty="0"/>
              <a:t>Attacker Controls the Proxy!</a:t>
            </a:r>
          </a:p>
        </p:txBody>
      </p:sp>
      <p:pic>
        <p:nvPicPr>
          <p:cNvPr id="4" name="Picture 3">
            <a:extLst>
              <a:ext uri="{FF2B5EF4-FFF2-40B4-BE49-F238E27FC236}">
                <a16:creationId xmlns:a16="http://schemas.microsoft.com/office/drawing/2014/main" id="{B2C5284E-6914-1CBC-066A-07FB1F8FE2E3}"/>
              </a:ext>
            </a:extLst>
          </p:cNvPr>
          <p:cNvPicPr>
            <a:picLocks noChangeAspect="1"/>
          </p:cNvPicPr>
          <p:nvPr/>
        </p:nvPicPr>
        <p:blipFill rotWithShape="1">
          <a:blip r:embed="rId3"/>
          <a:srcRect t="19089"/>
          <a:stretch/>
        </p:blipFill>
        <p:spPr>
          <a:xfrm>
            <a:off x="4953000" y="4684695"/>
            <a:ext cx="8218810" cy="5602305"/>
          </a:xfrm>
          <a:prstGeom prst="rect">
            <a:avLst/>
          </a:prstGeom>
        </p:spPr>
      </p:pic>
      <p:sp>
        <p:nvSpPr>
          <p:cNvPr id="3" name="Text Placeholder 2">
            <a:extLst>
              <a:ext uri="{FF2B5EF4-FFF2-40B4-BE49-F238E27FC236}">
                <a16:creationId xmlns:a16="http://schemas.microsoft.com/office/drawing/2014/main" id="{50082834-9E41-1F25-CFB1-6EE80E34D982}"/>
              </a:ext>
            </a:extLst>
          </p:cNvPr>
          <p:cNvSpPr>
            <a:spLocks noGrp="1"/>
          </p:cNvSpPr>
          <p:nvPr>
            <p:ph type="body" sz="quarter" idx="10"/>
          </p:nvPr>
        </p:nvSpPr>
        <p:spPr/>
        <p:txBody>
          <a:bodyPr/>
          <a:lstStyle/>
          <a:p>
            <a:r>
              <a:rPr lang="en-GB" dirty="0"/>
              <a:t>Can serve back any image/text they want (yes even Rick Astley!)</a:t>
            </a:r>
          </a:p>
          <a:p>
            <a:r>
              <a:rPr lang="en-GB" dirty="0"/>
              <a:t>Can Inject </a:t>
            </a:r>
            <a:r>
              <a:rPr lang="en-GB" dirty="0" err="1"/>
              <a:t>Javascript</a:t>
            </a:r>
            <a:r>
              <a:rPr lang="en-GB" dirty="0"/>
              <a:t> also -&gt; useful for prefilling email address to make more convincing </a:t>
            </a:r>
          </a:p>
          <a:p>
            <a:r>
              <a:rPr lang="en-GB" dirty="0"/>
              <a:t>Leads into next control that doesn’t necessarily work….</a:t>
            </a:r>
          </a:p>
        </p:txBody>
      </p:sp>
      <p:sp>
        <p:nvSpPr>
          <p:cNvPr id="7" name="TextBox 6">
            <a:extLst>
              <a:ext uri="{FF2B5EF4-FFF2-40B4-BE49-F238E27FC236}">
                <a16:creationId xmlns:a16="http://schemas.microsoft.com/office/drawing/2014/main" id="{AA51FECE-9376-BC93-F77A-920AF548F050}"/>
              </a:ext>
            </a:extLst>
          </p:cNvPr>
          <p:cNvSpPr txBox="1"/>
          <p:nvPr/>
        </p:nvSpPr>
        <p:spPr>
          <a:xfrm>
            <a:off x="12661479" y="6362700"/>
            <a:ext cx="5334000" cy="2246769"/>
          </a:xfrm>
          <a:prstGeom prst="rect">
            <a:avLst/>
          </a:prstGeom>
          <a:noFill/>
        </p:spPr>
        <p:txBody>
          <a:bodyPr wrap="square" rtlCol="0">
            <a:spAutoFit/>
          </a:bodyPr>
          <a:lstStyle/>
          <a:p>
            <a:r>
              <a:rPr lang="en-GB" sz="2800" dirty="0">
                <a:solidFill>
                  <a:srgbClr val="FF0000"/>
                </a:solidFill>
              </a:rPr>
              <a:t>This is not </a:t>
            </a:r>
            <a:r>
              <a:rPr lang="en-GB" sz="2800" dirty="0" err="1">
                <a:solidFill>
                  <a:srgbClr val="FF0000"/>
                </a:solidFill>
              </a:rPr>
              <a:t>Evilginx</a:t>
            </a:r>
            <a:r>
              <a:rPr lang="en-GB" sz="2800" dirty="0">
                <a:solidFill>
                  <a:srgbClr val="FF0000"/>
                </a:solidFill>
              </a:rPr>
              <a:t> but uses the same concept </a:t>
            </a:r>
            <a:r>
              <a:rPr lang="en-GB" sz="2800" dirty="0">
                <a:solidFill>
                  <a:srgbClr val="FF0000"/>
                </a:solidFill>
                <a:hlinkClick r:id="rId4"/>
              </a:rPr>
              <a:t>https://github.com/nicolonsky/AzureAiTMFunction</a:t>
            </a:r>
            <a:r>
              <a:rPr lang="en-GB" sz="2800" dirty="0">
                <a:solidFill>
                  <a:srgbClr val="FF0000"/>
                </a:solidFill>
              </a:rPr>
              <a:t> - Shoutout Nicola Suter</a:t>
            </a:r>
          </a:p>
        </p:txBody>
      </p:sp>
    </p:spTree>
    <p:extLst>
      <p:ext uri="{BB962C8B-B14F-4D97-AF65-F5344CB8AC3E}">
        <p14:creationId xmlns:p14="http://schemas.microsoft.com/office/powerpoint/2010/main" val="3465621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792A-A7F3-441A-6A2F-1B4C301C286A}"/>
              </a:ext>
            </a:extLst>
          </p:cNvPr>
          <p:cNvSpPr>
            <a:spLocks noGrp="1"/>
          </p:cNvSpPr>
          <p:nvPr>
            <p:ph type="title"/>
          </p:nvPr>
        </p:nvSpPr>
        <p:spPr/>
        <p:txBody>
          <a:bodyPr>
            <a:normAutofit fontScale="90000"/>
          </a:bodyPr>
          <a:lstStyle/>
          <a:p>
            <a:r>
              <a:rPr lang="en-GB" dirty="0"/>
              <a:t>Canary Tokens – Get the attacker to announce themselves</a:t>
            </a:r>
          </a:p>
        </p:txBody>
      </p:sp>
      <p:sp>
        <p:nvSpPr>
          <p:cNvPr id="4" name="Text Placeholder 2">
            <a:extLst>
              <a:ext uri="{FF2B5EF4-FFF2-40B4-BE49-F238E27FC236}">
                <a16:creationId xmlns:a16="http://schemas.microsoft.com/office/drawing/2014/main" id="{56557BA2-F535-CDBE-D773-ACE525492C52}"/>
              </a:ext>
            </a:extLst>
          </p:cNvPr>
          <p:cNvSpPr>
            <a:spLocks noGrp="1"/>
          </p:cNvSpPr>
          <p:nvPr>
            <p:ph type="body" sz="quarter" idx="10"/>
          </p:nvPr>
        </p:nvSpPr>
        <p:spPr>
          <a:xfrm>
            <a:off x="292521" y="2340608"/>
            <a:ext cx="17554158" cy="7832091"/>
          </a:xfrm>
        </p:spPr>
        <p:txBody>
          <a:bodyPr>
            <a:normAutofit fontScale="70000" lnSpcReduction="20000"/>
          </a:bodyPr>
          <a:lstStyle/>
          <a:p>
            <a:r>
              <a:rPr lang="en-GB" sz="4000" dirty="0"/>
              <a:t>Idea is to Inject Canary token as CSS into sign-in page, if page referrer is not a Microsoft referrer the login page is being cloned/served via </a:t>
            </a:r>
            <a:r>
              <a:rPr lang="en-GB" sz="4000" dirty="0" err="1"/>
              <a:t>AiTM</a:t>
            </a:r>
            <a:endParaRPr lang="en-GB" sz="4000" dirty="0"/>
          </a:p>
          <a:p>
            <a:r>
              <a:rPr lang="en-GB" sz="4000" dirty="0"/>
              <a:t>Typically used to push notifications to Security Team e.g. https://didsomeoneclone.me/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r>
              <a:rPr lang="en-GB" dirty="0"/>
              <a:t>Ref: https://www.linkedin.com/pulse/punishing-aitms-using-css-flask-jay-kerai-ffrhe/</a:t>
            </a:r>
          </a:p>
        </p:txBody>
      </p:sp>
      <p:pic>
        <p:nvPicPr>
          <p:cNvPr id="6148" name="Picture 4">
            <a:extLst>
              <a:ext uri="{FF2B5EF4-FFF2-40B4-BE49-F238E27FC236}">
                <a16:creationId xmlns:a16="http://schemas.microsoft.com/office/drawing/2014/main" id="{C79146BA-86A5-EDD6-772A-57FC5C652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559" y="3694301"/>
            <a:ext cx="5042403" cy="582453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ABCA8D2-5271-77B1-9014-65F21A8CF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4491038"/>
            <a:ext cx="11256275" cy="4495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72E5C0-1158-DA48-AE29-04196C195DAA}"/>
              </a:ext>
            </a:extLst>
          </p:cNvPr>
          <p:cNvSpPr txBox="1"/>
          <p:nvPr/>
        </p:nvSpPr>
        <p:spPr>
          <a:xfrm>
            <a:off x="13008875" y="5821740"/>
            <a:ext cx="4495800" cy="1569660"/>
          </a:xfrm>
          <a:prstGeom prst="rect">
            <a:avLst/>
          </a:prstGeom>
          <a:noFill/>
        </p:spPr>
        <p:txBody>
          <a:bodyPr wrap="square" rtlCol="0">
            <a:spAutoFit/>
          </a:bodyPr>
          <a:lstStyle/>
          <a:p>
            <a:r>
              <a:rPr lang="en-GB" sz="3200" dirty="0">
                <a:solidFill>
                  <a:srgbClr val="FF0000"/>
                </a:solidFill>
              </a:rPr>
              <a:t>This is great but doesn’t stop users giving away their password!</a:t>
            </a:r>
          </a:p>
        </p:txBody>
      </p:sp>
    </p:spTree>
    <p:extLst>
      <p:ext uri="{BB962C8B-B14F-4D97-AF65-F5344CB8AC3E}">
        <p14:creationId xmlns:p14="http://schemas.microsoft.com/office/powerpoint/2010/main" val="18603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792A-A7F3-441A-6A2F-1B4C301C286A}"/>
              </a:ext>
            </a:extLst>
          </p:cNvPr>
          <p:cNvSpPr>
            <a:spLocks noGrp="1"/>
          </p:cNvSpPr>
          <p:nvPr>
            <p:ph type="title"/>
          </p:nvPr>
        </p:nvSpPr>
        <p:spPr/>
        <p:txBody>
          <a:bodyPr/>
          <a:lstStyle/>
          <a:p>
            <a:r>
              <a:rPr lang="en-GB" dirty="0"/>
              <a:t>Canary Tokens Part 2</a:t>
            </a:r>
          </a:p>
        </p:txBody>
      </p:sp>
      <p:sp>
        <p:nvSpPr>
          <p:cNvPr id="4" name="Text Placeholder 2">
            <a:extLst>
              <a:ext uri="{FF2B5EF4-FFF2-40B4-BE49-F238E27FC236}">
                <a16:creationId xmlns:a16="http://schemas.microsoft.com/office/drawing/2014/main" id="{56557BA2-F535-CDBE-D773-ACE525492C52}"/>
              </a:ext>
            </a:extLst>
          </p:cNvPr>
          <p:cNvSpPr>
            <a:spLocks noGrp="1"/>
          </p:cNvSpPr>
          <p:nvPr>
            <p:ph type="body" sz="quarter" idx="10"/>
          </p:nvPr>
        </p:nvSpPr>
        <p:spPr>
          <a:xfrm>
            <a:off x="469938" y="2219757"/>
            <a:ext cx="17348124" cy="7952943"/>
          </a:xfrm>
        </p:spPr>
        <p:txBody>
          <a:bodyPr>
            <a:normAutofit fontScale="62500" lnSpcReduction="20000"/>
          </a:bodyPr>
          <a:lstStyle/>
          <a:p>
            <a:r>
              <a:rPr lang="en-GB" dirty="0"/>
              <a:t>We can create a warning system but remember attacker is in control of the proxy so they can strip out the CSS </a:t>
            </a:r>
          </a:p>
          <a:p>
            <a:r>
              <a:rPr lang="en-GB" dirty="0"/>
              <a:t>Need to flip the logic for this to work (I Wrote a tool using flask from a clarion fork: </a:t>
            </a:r>
            <a:r>
              <a:rPr lang="en-GB" dirty="0">
                <a:hlinkClick r:id="rId3"/>
              </a:rPr>
              <a:t>https://github.com/jkerai1/clarion</a:t>
            </a:r>
            <a:r>
              <a:rPr lang="en-GB" dirty="0"/>
              <a:t>) </a:t>
            </a:r>
          </a:p>
          <a:p>
            <a:pPr marL="0" indent="0">
              <a:buNone/>
            </a:pPr>
            <a:endParaRPr lang="en-GB" dirty="0"/>
          </a:p>
          <a:p>
            <a:endParaRPr lang="en-GB" dirty="0"/>
          </a:p>
          <a:p>
            <a:pPr algn="ctr"/>
            <a:endParaRPr lang="en-GB" dirty="0"/>
          </a:p>
          <a:p>
            <a:pPr algn="ctr"/>
            <a:endParaRPr lang="en-GB" dirty="0"/>
          </a:p>
          <a:p>
            <a:pPr algn="ctr"/>
            <a:r>
              <a:rPr lang="en-GB" dirty="0"/>
              <a:t>Shout</a:t>
            </a:r>
          </a:p>
          <a:p>
            <a:pPr algn="ctr"/>
            <a:endParaRPr lang="en-GB" dirty="0"/>
          </a:p>
          <a:p>
            <a:pPr algn="ctr"/>
            <a:endParaRPr lang="en-GB" dirty="0"/>
          </a:p>
          <a:p>
            <a:pPr algn="ctr"/>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Ref: https://www.linkedin.com/pulse/punishing-aitms-using-css-flask-jay-kerai-ffrhe/</a:t>
            </a:r>
          </a:p>
        </p:txBody>
      </p:sp>
      <p:pic>
        <p:nvPicPr>
          <p:cNvPr id="16386" name="Picture 2">
            <a:extLst>
              <a:ext uri="{FF2B5EF4-FFF2-40B4-BE49-F238E27FC236}">
                <a16:creationId xmlns:a16="http://schemas.microsoft.com/office/drawing/2014/main" id="{571A7CA6-3268-CD47-A690-ADEFAF582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543300"/>
            <a:ext cx="11772038" cy="609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F9FB6D-8498-3E72-B042-1C26948ED28A}"/>
              </a:ext>
            </a:extLst>
          </p:cNvPr>
          <p:cNvSpPr txBox="1"/>
          <p:nvPr/>
        </p:nvSpPr>
        <p:spPr>
          <a:xfrm>
            <a:off x="13866077" y="7505700"/>
            <a:ext cx="4930446" cy="954107"/>
          </a:xfrm>
          <a:prstGeom prst="rect">
            <a:avLst/>
          </a:prstGeom>
          <a:noFill/>
        </p:spPr>
        <p:txBody>
          <a:bodyPr wrap="square" rtlCol="0">
            <a:spAutoFit/>
          </a:bodyPr>
          <a:lstStyle/>
          <a:p>
            <a:r>
              <a:rPr lang="en-GB" sz="2800" dirty="0">
                <a:solidFill>
                  <a:srgbClr val="FF0000"/>
                </a:solidFill>
              </a:rPr>
              <a:t>Shoutout CIPP (Kelvin </a:t>
            </a:r>
            <a:r>
              <a:rPr lang="en-GB" sz="2800" dirty="0" err="1">
                <a:solidFill>
                  <a:srgbClr val="FF0000"/>
                </a:solidFill>
              </a:rPr>
              <a:t>Tegelaar</a:t>
            </a:r>
            <a:r>
              <a:rPr lang="en-GB" sz="2800" dirty="0">
                <a:solidFill>
                  <a:srgbClr val="FF0000"/>
                </a:solidFill>
              </a:rPr>
              <a:t>) for the Sign-in box image </a:t>
            </a:r>
          </a:p>
        </p:txBody>
      </p:sp>
      <p:sp>
        <p:nvSpPr>
          <p:cNvPr id="5" name="TextBox 4">
            <a:extLst>
              <a:ext uri="{FF2B5EF4-FFF2-40B4-BE49-F238E27FC236}">
                <a16:creationId xmlns:a16="http://schemas.microsoft.com/office/drawing/2014/main" id="{E036F84C-2D61-0E8A-7E4D-C81F4ECC8414}"/>
              </a:ext>
            </a:extLst>
          </p:cNvPr>
          <p:cNvSpPr txBox="1"/>
          <p:nvPr/>
        </p:nvSpPr>
        <p:spPr>
          <a:xfrm>
            <a:off x="1122712" y="5849132"/>
            <a:ext cx="10419968" cy="523220"/>
          </a:xfrm>
          <a:prstGeom prst="rect">
            <a:avLst/>
          </a:prstGeom>
          <a:noFill/>
        </p:spPr>
        <p:txBody>
          <a:bodyPr wrap="none" rtlCol="0">
            <a:spAutoFit/>
          </a:bodyPr>
          <a:lstStyle/>
          <a:p>
            <a:r>
              <a:rPr lang="en-GB" sz="2800" dirty="0">
                <a:solidFill>
                  <a:srgbClr val="FF0000"/>
                </a:solidFill>
              </a:rPr>
              <a:t>Non-Microsoft referrer (localhost) + no CSS Striping = Definitely </a:t>
            </a:r>
            <a:r>
              <a:rPr lang="en-GB" sz="2800" dirty="0" err="1">
                <a:solidFill>
                  <a:srgbClr val="FF0000"/>
                </a:solidFill>
              </a:rPr>
              <a:t>phishy</a:t>
            </a:r>
            <a:endParaRPr lang="en-GB" sz="2800" dirty="0">
              <a:solidFill>
                <a:srgbClr val="FF0000"/>
              </a:solidFill>
            </a:endParaRPr>
          </a:p>
        </p:txBody>
      </p:sp>
    </p:spTree>
    <p:extLst>
      <p:ext uri="{BB962C8B-B14F-4D97-AF65-F5344CB8AC3E}">
        <p14:creationId xmlns:p14="http://schemas.microsoft.com/office/powerpoint/2010/main" val="3087534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A25C1-F468-95E8-2075-86868495458B}"/>
              </a:ext>
            </a:extLst>
          </p:cNvPr>
          <p:cNvSpPr>
            <a:spLocks noGrp="1"/>
          </p:cNvSpPr>
          <p:nvPr>
            <p:ph type="title"/>
          </p:nvPr>
        </p:nvSpPr>
        <p:spPr/>
        <p:txBody>
          <a:bodyPr/>
          <a:lstStyle/>
          <a:p>
            <a:r>
              <a:rPr lang="en-GB" dirty="0"/>
              <a:t>Canary Tokens Part 3</a:t>
            </a:r>
          </a:p>
        </p:txBody>
      </p:sp>
      <p:sp>
        <p:nvSpPr>
          <p:cNvPr id="3" name="Text Placeholder 2">
            <a:extLst>
              <a:ext uri="{FF2B5EF4-FFF2-40B4-BE49-F238E27FC236}">
                <a16:creationId xmlns:a16="http://schemas.microsoft.com/office/drawing/2014/main" id="{0DD943B8-A8E5-0654-6557-63C5BAD1062C}"/>
              </a:ext>
            </a:extLst>
          </p:cNvPr>
          <p:cNvSpPr>
            <a:spLocks noGrp="1"/>
          </p:cNvSpPr>
          <p:nvPr>
            <p:ph type="body" sz="quarter" idx="10"/>
          </p:nvPr>
        </p:nvSpPr>
        <p:spPr>
          <a:xfrm>
            <a:off x="76200" y="2171700"/>
            <a:ext cx="17554158" cy="7276470"/>
          </a:xfrm>
        </p:spPr>
        <p:txBody>
          <a:bodyPr/>
          <a:lstStyle/>
          <a:p>
            <a:r>
              <a:rPr lang="en-GB" dirty="0"/>
              <a:t>Legitimate Sign-in: URL in CSS is routed through (i.e. no CSS Stripping has taken place), safety message “</a:t>
            </a:r>
            <a:r>
              <a:rPr lang="en-GB" dirty="0">
                <a:solidFill>
                  <a:srgbClr val="92D050"/>
                </a:solidFill>
              </a:rPr>
              <a:t>no phishing detected</a:t>
            </a:r>
            <a:r>
              <a:rPr lang="en-GB" dirty="0"/>
              <a:t>” sent back to user</a:t>
            </a:r>
          </a:p>
        </p:txBody>
      </p:sp>
      <p:pic>
        <p:nvPicPr>
          <p:cNvPr id="18434" name="Picture 2">
            <a:extLst>
              <a:ext uri="{FF2B5EF4-FFF2-40B4-BE49-F238E27FC236}">
                <a16:creationId xmlns:a16="http://schemas.microsoft.com/office/drawing/2014/main" id="{0F03FE6F-0D67-4158-1E2A-85932C89C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954" y="3349193"/>
            <a:ext cx="11196846" cy="67652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1F0323-B450-3A68-3A2C-218D04458012}"/>
              </a:ext>
            </a:extLst>
          </p:cNvPr>
          <p:cNvSpPr txBox="1"/>
          <p:nvPr/>
        </p:nvSpPr>
        <p:spPr>
          <a:xfrm>
            <a:off x="15163800" y="9427999"/>
            <a:ext cx="3124200" cy="830997"/>
          </a:xfrm>
          <a:prstGeom prst="rect">
            <a:avLst/>
          </a:prstGeom>
          <a:noFill/>
        </p:spPr>
        <p:txBody>
          <a:bodyPr wrap="square" rtlCol="0">
            <a:spAutoFit/>
          </a:bodyPr>
          <a:lstStyle/>
          <a:p>
            <a:r>
              <a:rPr lang="en-GB" sz="2400" dirty="0">
                <a:solidFill>
                  <a:srgbClr val="FF0000"/>
                </a:solidFill>
              </a:rPr>
              <a:t>My Graphic skills suck.. I know…</a:t>
            </a:r>
          </a:p>
        </p:txBody>
      </p:sp>
    </p:spTree>
    <p:extLst>
      <p:ext uri="{BB962C8B-B14F-4D97-AF65-F5344CB8AC3E}">
        <p14:creationId xmlns:p14="http://schemas.microsoft.com/office/powerpoint/2010/main" val="2584079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A25C1-F468-95E8-2075-86868495458B}"/>
              </a:ext>
            </a:extLst>
          </p:cNvPr>
          <p:cNvSpPr>
            <a:spLocks noGrp="1"/>
          </p:cNvSpPr>
          <p:nvPr>
            <p:ph type="title"/>
          </p:nvPr>
        </p:nvSpPr>
        <p:spPr/>
        <p:txBody>
          <a:bodyPr/>
          <a:lstStyle/>
          <a:p>
            <a:r>
              <a:rPr lang="en-GB" dirty="0"/>
              <a:t>Canary Tokens Part 4</a:t>
            </a:r>
          </a:p>
        </p:txBody>
      </p:sp>
      <p:sp>
        <p:nvSpPr>
          <p:cNvPr id="3" name="Text Placeholder 2">
            <a:extLst>
              <a:ext uri="{FF2B5EF4-FFF2-40B4-BE49-F238E27FC236}">
                <a16:creationId xmlns:a16="http://schemas.microsoft.com/office/drawing/2014/main" id="{0DD943B8-A8E5-0654-6557-63C5BAD1062C}"/>
              </a:ext>
            </a:extLst>
          </p:cNvPr>
          <p:cNvSpPr>
            <a:spLocks noGrp="1"/>
          </p:cNvSpPr>
          <p:nvPr>
            <p:ph type="body" sz="quarter" idx="10"/>
          </p:nvPr>
        </p:nvSpPr>
        <p:spPr>
          <a:xfrm>
            <a:off x="112500" y="1975489"/>
            <a:ext cx="17554158" cy="7276470"/>
          </a:xfrm>
        </p:spPr>
        <p:txBody>
          <a:bodyPr/>
          <a:lstStyle/>
          <a:p>
            <a:r>
              <a:rPr lang="en-GB" dirty="0"/>
              <a:t>No safety message when routed via </a:t>
            </a:r>
            <a:r>
              <a:rPr lang="en-GB" dirty="0" err="1"/>
              <a:t>AiTM</a:t>
            </a:r>
            <a:r>
              <a:rPr lang="en-GB" dirty="0"/>
              <a:t> as CSS is striped – user should be instructed prior to not put creds in when they don’t see the green text.(user can ignore instruction of course…)</a:t>
            </a:r>
          </a:p>
        </p:txBody>
      </p:sp>
      <p:pic>
        <p:nvPicPr>
          <p:cNvPr id="17410" name="Picture 2">
            <a:extLst>
              <a:ext uri="{FF2B5EF4-FFF2-40B4-BE49-F238E27FC236}">
                <a16:creationId xmlns:a16="http://schemas.microsoft.com/office/drawing/2014/main" id="{ACAEE07D-2501-CC7C-F261-356E80607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514" y="3492094"/>
            <a:ext cx="11646972" cy="679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204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5767-610A-56D6-8B24-7AF892876FDD}"/>
              </a:ext>
            </a:extLst>
          </p:cNvPr>
          <p:cNvSpPr>
            <a:spLocks noGrp="1"/>
          </p:cNvSpPr>
          <p:nvPr>
            <p:ph type="title"/>
          </p:nvPr>
        </p:nvSpPr>
        <p:spPr/>
        <p:txBody>
          <a:bodyPr/>
          <a:lstStyle/>
          <a:p>
            <a:r>
              <a:rPr lang="en-GB" dirty="0"/>
              <a:t>Canary Token Part 5</a:t>
            </a:r>
          </a:p>
        </p:txBody>
      </p:sp>
      <p:sp>
        <p:nvSpPr>
          <p:cNvPr id="3" name="Text Placeholder 2">
            <a:extLst>
              <a:ext uri="{FF2B5EF4-FFF2-40B4-BE49-F238E27FC236}">
                <a16:creationId xmlns:a16="http://schemas.microsoft.com/office/drawing/2014/main" id="{629875D0-6131-9FC1-015F-9A4E7A57F5F4}"/>
              </a:ext>
            </a:extLst>
          </p:cNvPr>
          <p:cNvSpPr>
            <a:spLocks noGrp="1"/>
          </p:cNvSpPr>
          <p:nvPr>
            <p:ph type="body" sz="quarter" idx="10"/>
          </p:nvPr>
        </p:nvSpPr>
        <p:spPr>
          <a:xfrm>
            <a:off x="282993" y="2340608"/>
            <a:ext cx="17554158" cy="7276470"/>
          </a:xfrm>
        </p:spPr>
        <p:txBody>
          <a:bodyPr/>
          <a:lstStyle/>
          <a:p>
            <a:r>
              <a:rPr lang="en-GB" dirty="0"/>
              <a:t>The modified CSS Method is </a:t>
            </a:r>
            <a:r>
              <a:rPr lang="en-GB" b="1" dirty="0"/>
              <a:t>NOT </a:t>
            </a:r>
            <a:r>
              <a:rPr lang="en-GB" dirty="0"/>
              <a:t>perfect it can be defeated by prefetching the image or a “Browser in the middle” using the </a:t>
            </a:r>
            <a:r>
              <a:rPr lang="en-GB" dirty="0" err="1"/>
              <a:t>webstream</a:t>
            </a:r>
            <a:r>
              <a:rPr lang="en-GB" dirty="0"/>
              <a:t> technique (i.e. victim is interacting with a screenshare of the attackers desktop – though never seen this in the wild)</a:t>
            </a:r>
          </a:p>
          <a:p>
            <a:r>
              <a:rPr lang="en-GB" dirty="0"/>
              <a:t>Flask application itself gives us logs, can be used to detect </a:t>
            </a:r>
            <a:r>
              <a:rPr lang="en-GB" dirty="0" err="1"/>
              <a:t>AiTM</a:t>
            </a:r>
            <a:r>
              <a:rPr lang="en-GB" dirty="0"/>
              <a:t> – absence of sign-in going through the flask application could be sign of </a:t>
            </a:r>
            <a:r>
              <a:rPr lang="en-GB" dirty="0" err="1"/>
              <a:t>AiTM</a:t>
            </a:r>
            <a:r>
              <a:rPr lang="en-GB" dirty="0"/>
              <a:t> as </a:t>
            </a:r>
            <a:r>
              <a:rPr lang="en-GB" b="1" dirty="0">
                <a:solidFill>
                  <a:srgbClr val="FF0000"/>
                </a:solidFill>
              </a:rPr>
              <a:t>ALL </a:t>
            </a:r>
            <a:r>
              <a:rPr lang="en-GB" b="1" dirty="0" err="1">
                <a:solidFill>
                  <a:srgbClr val="FF0000"/>
                </a:solidFill>
              </a:rPr>
              <a:t>AiTMs</a:t>
            </a:r>
            <a:r>
              <a:rPr lang="en-GB" b="1" dirty="0">
                <a:solidFill>
                  <a:srgbClr val="FF0000"/>
                </a:solidFill>
              </a:rPr>
              <a:t> are using CSS Striping</a:t>
            </a:r>
          </a:p>
        </p:txBody>
      </p:sp>
      <p:pic>
        <p:nvPicPr>
          <p:cNvPr id="19458" name="Picture 2">
            <a:extLst>
              <a:ext uri="{FF2B5EF4-FFF2-40B4-BE49-F238E27FC236}">
                <a16:creationId xmlns:a16="http://schemas.microsoft.com/office/drawing/2014/main" id="{A85F8E95-411A-42BB-1E66-044AF285F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057900"/>
            <a:ext cx="16154028" cy="549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322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1A0E-233A-4369-1246-D08CC45329D6}"/>
              </a:ext>
            </a:extLst>
          </p:cNvPr>
          <p:cNvSpPr>
            <a:spLocks noGrp="1"/>
          </p:cNvSpPr>
          <p:nvPr>
            <p:ph type="title"/>
          </p:nvPr>
        </p:nvSpPr>
        <p:spPr/>
        <p:txBody>
          <a:bodyPr/>
          <a:lstStyle/>
          <a:p>
            <a:r>
              <a:rPr lang="en-GB" dirty="0"/>
              <a:t>IP reputation / Reverse DNS</a:t>
            </a:r>
          </a:p>
        </p:txBody>
      </p:sp>
      <p:sp>
        <p:nvSpPr>
          <p:cNvPr id="3" name="Text Placeholder 2">
            <a:extLst>
              <a:ext uri="{FF2B5EF4-FFF2-40B4-BE49-F238E27FC236}">
                <a16:creationId xmlns:a16="http://schemas.microsoft.com/office/drawing/2014/main" id="{410C5DD8-5EB8-0B30-2605-1AB3AD322180}"/>
              </a:ext>
            </a:extLst>
          </p:cNvPr>
          <p:cNvSpPr>
            <a:spLocks noGrp="1"/>
          </p:cNvSpPr>
          <p:nvPr>
            <p:ph type="body" sz="quarter" idx="10"/>
          </p:nvPr>
        </p:nvSpPr>
        <p:spPr/>
        <p:txBody>
          <a:bodyPr/>
          <a:lstStyle/>
          <a:p>
            <a:r>
              <a:rPr lang="en-GB" dirty="0"/>
              <a:t>Attackers can bypass IP reputation checks by using residential proxies (Proxy the proxy)</a:t>
            </a:r>
          </a:p>
          <a:p>
            <a:r>
              <a:rPr lang="en-GB" dirty="0"/>
              <a:t>Phishing page rarely hosted on same IP as attacker is using to sign-in from, so reverse DNS check fails (e.g. hosted on </a:t>
            </a:r>
            <a:r>
              <a:rPr lang="en-GB" dirty="0" err="1"/>
              <a:t>cloudflare</a:t>
            </a:r>
            <a:r>
              <a:rPr lang="en-GB" dirty="0"/>
              <a:t>, more on that later..)</a:t>
            </a:r>
          </a:p>
          <a:p>
            <a:r>
              <a:rPr lang="en-GB" dirty="0"/>
              <a:t>Attackers can also bypass geolocation blocks because they can see the incoming IP to their page and proxy off accordingly</a:t>
            </a:r>
          </a:p>
          <a:p>
            <a:r>
              <a:rPr lang="en-GB" dirty="0"/>
              <a:t>I have noted SSH (Port 22) is often open on these residential proxies (SOAR Opportunity*!)</a:t>
            </a:r>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59D573F3-FBB4-28C5-9A15-713FBA471D55}"/>
              </a:ext>
            </a:extLst>
          </p:cNvPr>
          <p:cNvPicPr>
            <a:picLocks noChangeAspect="1"/>
          </p:cNvPicPr>
          <p:nvPr/>
        </p:nvPicPr>
        <p:blipFill rotWithShape="1">
          <a:blip r:embed="rId3"/>
          <a:srcRect r="54892"/>
          <a:stretch/>
        </p:blipFill>
        <p:spPr>
          <a:xfrm>
            <a:off x="152400" y="6896100"/>
            <a:ext cx="5113080" cy="4428777"/>
          </a:xfrm>
          <a:prstGeom prst="rect">
            <a:avLst/>
          </a:prstGeom>
        </p:spPr>
      </p:pic>
      <p:pic>
        <p:nvPicPr>
          <p:cNvPr id="11268" name="Picture 4">
            <a:extLst>
              <a:ext uri="{FF2B5EF4-FFF2-40B4-BE49-F238E27FC236}">
                <a16:creationId xmlns:a16="http://schemas.microsoft.com/office/drawing/2014/main" id="{4296572B-E868-586F-D085-8A5AF6B49E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000"/>
          <a:stretch/>
        </p:blipFill>
        <p:spPr bwMode="auto">
          <a:xfrm>
            <a:off x="5998794" y="6896100"/>
            <a:ext cx="5264633" cy="434149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E6DA759C-8ECF-2A12-F4CF-0C49DE579B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331"/>
          <a:stretch/>
        </p:blipFill>
        <p:spPr bwMode="auto">
          <a:xfrm>
            <a:off x="12115800" y="6743700"/>
            <a:ext cx="5497677" cy="4379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055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C Overview">
            <a:extLst>
              <a:ext uri="{FF2B5EF4-FFF2-40B4-BE49-F238E27FC236}">
                <a16:creationId xmlns:a16="http://schemas.microsoft.com/office/drawing/2014/main" id="{C3029DAC-7298-EB9A-893D-27FEC7EC0583}"/>
              </a:ext>
            </a:extLst>
          </p:cNvPr>
          <p:cNvSpPr txBox="1"/>
          <p:nvPr/>
        </p:nvSpPr>
        <p:spPr>
          <a:xfrm>
            <a:off x="726410" y="1556512"/>
            <a:ext cx="17194499" cy="904222"/>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defRPr sz="2500" b="0">
                <a:solidFill>
                  <a:srgbClr val="00ACFF"/>
                </a:solidFill>
                <a:latin typeface="GT Walsheim Regular"/>
                <a:ea typeface="GT Walsheim Regular"/>
                <a:cs typeface="GT Walsheim Regular"/>
                <a:sym typeface="GT Walsheim Regular"/>
              </a:defRPr>
            </a:lvl1pPr>
          </a:lstStyle>
          <a:p>
            <a:pPr defTabSz="1828755">
              <a:lnSpc>
                <a:spcPct val="120000"/>
              </a:lnSpc>
            </a:pPr>
            <a:r>
              <a:rPr lang="en-US" sz="4800" dirty="0">
                <a:solidFill>
                  <a:prstClr val="white"/>
                </a:solidFill>
                <a:latin typeface="TWK Everett" panose="020B0204000000000000" pitchFamily="34" charset="0"/>
              </a:rPr>
              <a:t>How to bypass MFA? </a:t>
            </a:r>
            <a:endParaRPr lang="en-GB" sz="4800" dirty="0">
              <a:solidFill>
                <a:prstClr val="white"/>
              </a:solidFill>
              <a:latin typeface="TWK Everett" panose="020B0204000000000000" pitchFamily="34" charset="0"/>
            </a:endParaRPr>
          </a:p>
        </p:txBody>
      </p:sp>
      <p:sp>
        <p:nvSpPr>
          <p:cNvPr id="6" name="TextBox 5">
            <a:extLst>
              <a:ext uri="{FF2B5EF4-FFF2-40B4-BE49-F238E27FC236}">
                <a16:creationId xmlns:a16="http://schemas.microsoft.com/office/drawing/2014/main" id="{4B4476CA-A421-9FD5-32C3-B0469EBFA3E6}"/>
              </a:ext>
            </a:extLst>
          </p:cNvPr>
          <p:cNvSpPr txBox="1"/>
          <p:nvPr/>
        </p:nvSpPr>
        <p:spPr>
          <a:xfrm>
            <a:off x="668005" y="3009900"/>
            <a:ext cx="16951990" cy="8956298"/>
          </a:xfrm>
          <a:prstGeom prst="rect">
            <a:avLst/>
          </a:prstGeom>
          <a:noFill/>
        </p:spPr>
        <p:txBody>
          <a:bodyPr wrap="square" rtlCol="0">
            <a:spAutoFit/>
          </a:bodyPr>
          <a:lstStyle/>
          <a:p>
            <a:pPr marL="571485" indent="-571485">
              <a:buFont typeface="Arial" panose="020B0604020202020204" pitchFamily="34" charset="0"/>
              <a:buChar char="•"/>
            </a:pPr>
            <a:r>
              <a:rPr lang="en-GB" sz="3600" dirty="0">
                <a:solidFill>
                  <a:schemeClr val="bg1"/>
                </a:solidFill>
                <a:latin typeface="TWK Everett" panose="020B0204000000000000" pitchFamily="34" charset="0"/>
              </a:rPr>
              <a:t>This talk will be heavily focused on Reverse Proxy Phishing  aka. Adversary in the middle (</a:t>
            </a:r>
            <a:r>
              <a:rPr lang="en-GB" sz="3600" dirty="0" err="1">
                <a:solidFill>
                  <a:schemeClr val="bg1"/>
                </a:solidFill>
                <a:latin typeface="TWK Everett" panose="020B0204000000000000" pitchFamily="34" charset="0"/>
              </a:rPr>
              <a:t>AitM</a:t>
            </a:r>
            <a:r>
              <a:rPr lang="en-GB" sz="3600" dirty="0">
                <a:solidFill>
                  <a:schemeClr val="bg1"/>
                </a:solidFill>
                <a:latin typeface="TWK Everett" panose="020B0204000000000000" pitchFamily="34" charset="0"/>
              </a:rPr>
              <a:t>). Examples include Evilginx2/</a:t>
            </a:r>
            <a:r>
              <a:rPr lang="en-GB" sz="3600" dirty="0" err="1">
                <a:solidFill>
                  <a:schemeClr val="bg1"/>
                </a:solidFill>
                <a:latin typeface="TWK Everett" panose="020B0204000000000000" pitchFamily="34" charset="0"/>
              </a:rPr>
              <a:t>modlishka</a:t>
            </a:r>
            <a:r>
              <a:rPr lang="en-GB" sz="3600" dirty="0">
                <a:solidFill>
                  <a:schemeClr val="bg1"/>
                </a:solidFill>
                <a:latin typeface="TWK Everett" panose="020B0204000000000000" pitchFamily="34" charset="0"/>
              </a:rPr>
              <a:t> </a:t>
            </a: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endParaRPr lang="en-GB" sz="3600" dirty="0">
              <a:solidFill>
                <a:schemeClr val="bg1"/>
              </a:solidFill>
              <a:latin typeface="TWK Everett" panose="020B0204000000000000" pitchFamily="34" charset="0"/>
            </a:endParaRPr>
          </a:p>
          <a:p>
            <a:pPr marL="571485" indent="-571485">
              <a:buFont typeface="Arial" panose="020B0604020202020204" pitchFamily="34" charset="0"/>
              <a:buChar char="•"/>
            </a:pPr>
            <a:r>
              <a:rPr lang="en-GB" sz="3600" dirty="0">
                <a:solidFill>
                  <a:schemeClr val="bg1"/>
                </a:solidFill>
                <a:latin typeface="TWK Everett" panose="020B0204000000000000" pitchFamily="34" charset="0"/>
              </a:rPr>
              <a:t>Ref: </a:t>
            </a:r>
            <a:r>
              <a:rPr lang="en-GB" sz="3600" dirty="0">
                <a:solidFill>
                  <a:schemeClr val="bg1"/>
                </a:solidFill>
                <a:latin typeface="TWK Everett" panose="020B0204000000000000" pitchFamily="34" charset="0"/>
                <a:hlinkClick r:id="rId3"/>
              </a:rPr>
              <a:t>https://github.com/kgretzky/evilginx2 /</a:t>
            </a:r>
            <a:endParaRPr lang="en-GB" sz="3600" dirty="0">
              <a:solidFill>
                <a:schemeClr val="bg1"/>
              </a:solidFill>
              <a:latin typeface="TWK Everett" panose="020B0204000000000000" pitchFamily="34" charset="0"/>
            </a:endParaRPr>
          </a:p>
          <a:p>
            <a:endParaRPr lang="en-GB" sz="3600" dirty="0">
              <a:solidFill>
                <a:schemeClr val="bg1"/>
              </a:solidFill>
              <a:latin typeface="TWK Everett" panose="020B0204000000000000" pitchFamily="34" charset="0"/>
            </a:endParaRPr>
          </a:p>
          <a:p>
            <a:endParaRPr lang="en-GB" sz="3600" dirty="0">
              <a:solidFill>
                <a:schemeClr val="bg1"/>
              </a:solidFill>
              <a:latin typeface="TWK Everett" panose="020B0204000000000000" pitchFamily="34" charset="0"/>
            </a:endParaRPr>
          </a:p>
          <a:p>
            <a:endParaRPr lang="en-GB" sz="3600" dirty="0">
              <a:solidFill>
                <a:schemeClr val="bg1"/>
              </a:solidFill>
              <a:latin typeface="TWK Everett" panose="020B0204000000000000" pitchFamily="34" charset="0"/>
            </a:endParaRPr>
          </a:p>
        </p:txBody>
      </p:sp>
      <p:sp>
        <p:nvSpPr>
          <p:cNvPr id="4" name="TextBox 3">
            <a:extLst>
              <a:ext uri="{FF2B5EF4-FFF2-40B4-BE49-F238E27FC236}">
                <a16:creationId xmlns:a16="http://schemas.microsoft.com/office/drawing/2014/main" id="{43778712-F37F-53EB-56D4-6532FB0C7A51}"/>
              </a:ext>
            </a:extLst>
          </p:cNvPr>
          <p:cNvSpPr txBox="1"/>
          <p:nvPr/>
        </p:nvSpPr>
        <p:spPr>
          <a:xfrm>
            <a:off x="5943600" y="374563"/>
            <a:ext cx="9526656" cy="646331"/>
          </a:xfrm>
          <a:prstGeom prst="rect">
            <a:avLst/>
          </a:prstGeom>
          <a:noFill/>
        </p:spPr>
        <p:txBody>
          <a:bodyPr wrap="square">
            <a:spAutoFit/>
          </a:bodyPr>
          <a:lstStyle/>
          <a:p>
            <a:r>
              <a:rPr lang="en-GB" sz="3600" dirty="0" err="1">
                <a:solidFill>
                  <a:srgbClr val="FF0000"/>
                </a:solidFill>
                <a:latin typeface="TWK Everett" panose="020B0204000000000000" pitchFamily="34" charset="0"/>
              </a:rPr>
              <a:t>AiTM</a:t>
            </a:r>
            <a:r>
              <a:rPr lang="en-GB" sz="3600" dirty="0">
                <a:solidFill>
                  <a:srgbClr val="FF0000"/>
                </a:solidFill>
                <a:latin typeface="TWK Everett" panose="020B0204000000000000" pitchFamily="34" charset="0"/>
              </a:rPr>
              <a:t> is the new </a:t>
            </a:r>
            <a:r>
              <a:rPr lang="en-GB" sz="3600" dirty="0" err="1">
                <a:solidFill>
                  <a:srgbClr val="FF0000"/>
                </a:solidFill>
                <a:latin typeface="TWK Everett" panose="020B0204000000000000" pitchFamily="34" charset="0"/>
              </a:rPr>
              <a:t>defacto</a:t>
            </a:r>
            <a:r>
              <a:rPr lang="en-GB" sz="3600" dirty="0">
                <a:solidFill>
                  <a:srgbClr val="FF0000"/>
                </a:solidFill>
                <a:latin typeface="TWK Everett" panose="020B0204000000000000" pitchFamily="34" charset="0"/>
              </a:rPr>
              <a:t> phishing method!</a:t>
            </a:r>
          </a:p>
        </p:txBody>
      </p:sp>
      <p:pic>
        <p:nvPicPr>
          <p:cNvPr id="7" name="Picture 6">
            <a:hlinkClick r:id="rId4"/>
            <a:extLst>
              <a:ext uri="{FF2B5EF4-FFF2-40B4-BE49-F238E27FC236}">
                <a16:creationId xmlns:a16="http://schemas.microsoft.com/office/drawing/2014/main" id="{512AB0D5-5972-F75C-1AA0-E5A2CC518F74}"/>
              </a:ext>
            </a:extLst>
          </p:cNvPr>
          <p:cNvPicPr>
            <a:picLocks noChangeAspect="1"/>
          </p:cNvPicPr>
          <p:nvPr/>
        </p:nvPicPr>
        <p:blipFill>
          <a:blip r:embed="rId5"/>
          <a:stretch>
            <a:fillRect/>
          </a:stretch>
        </p:blipFill>
        <p:spPr>
          <a:xfrm>
            <a:off x="2667000" y="4305300"/>
            <a:ext cx="12954000" cy="5123636"/>
          </a:xfrm>
          <a:prstGeom prst="rect">
            <a:avLst/>
          </a:prstGeom>
        </p:spPr>
      </p:pic>
    </p:spTree>
    <p:extLst>
      <p:ext uri="{BB962C8B-B14F-4D97-AF65-F5344CB8AC3E}">
        <p14:creationId xmlns:p14="http://schemas.microsoft.com/office/powerpoint/2010/main" val="183204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E0ACB2-D618-3237-7D02-A0D1BB6EBC06}"/>
              </a:ext>
            </a:extLst>
          </p:cNvPr>
          <p:cNvSpPr>
            <a:spLocks noGrp="1"/>
          </p:cNvSpPr>
          <p:nvPr>
            <p:ph type="title"/>
          </p:nvPr>
        </p:nvSpPr>
        <p:spPr>
          <a:xfrm>
            <a:off x="1251179" y="5446348"/>
            <a:ext cx="15773400" cy="1989137"/>
          </a:xfrm>
        </p:spPr>
        <p:txBody>
          <a:bodyPr>
            <a:normAutofit fontScale="90000"/>
          </a:bodyPr>
          <a:lstStyle/>
          <a:p>
            <a:pPr algn="ctr"/>
            <a:r>
              <a:rPr lang="en-GB" sz="9600" dirty="0">
                <a:latin typeface="TWK Everett" panose="020B0204000000000000" pitchFamily="34" charset="0"/>
              </a:rPr>
              <a:t>What does work against </a:t>
            </a:r>
            <a:r>
              <a:rPr lang="en-GB" sz="9600" dirty="0" err="1">
                <a:latin typeface="TWK Everett" panose="020B0204000000000000" pitchFamily="34" charset="0"/>
              </a:rPr>
              <a:t>AiTMs</a:t>
            </a:r>
            <a:r>
              <a:rPr lang="en-GB" sz="9600" dirty="0">
                <a:latin typeface="TWK Everett" panose="020B0204000000000000" pitchFamily="34" charset="0"/>
              </a:rPr>
              <a:t>?</a:t>
            </a:r>
          </a:p>
        </p:txBody>
      </p:sp>
      <p:grpSp>
        <p:nvGrpSpPr>
          <p:cNvPr id="5" name="Group 4">
            <a:extLst>
              <a:ext uri="{FF2B5EF4-FFF2-40B4-BE49-F238E27FC236}">
                <a16:creationId xmlns:a16="http://schemas.microsoft.com/office/drawing/2014/main" id="{C15C10A7-2254-F209-6462-B87A61808B8F}"/>
              </a:ext>
            </a:extLst>
          </p:cNvPr>
          <p:cNvGrpSpPr/>
          <p:nvPr/>
        </p:nvGrpSpPr>
        <p:grpSpPr>
          <a:xfrm>
            <a:off x="8188040" y="2935114"/>
            <a:ext cx="1899678" cy="1914683"/>
            <a:chOff x="8188039" y="2935113"/>
            <a:chExt cx="1899678" cy="1914682"/>
          </a:xfrm>
        </p:grpSpPr>
        <p:sp>
          <p:nvSpPr>
            <p:cNvPr id="6" name="Oval 5">
              <a:extLst>
                <a:ext uri="{FF2B5EF4-FFF2-40B4-BE49-F238E27FC236}">
                  <a16:creationId xmlns:a16="http://schemas.microsoft.com/office/drawing/2014/main" id="{AD1B0859-DBAC-DD46-1F4F-C4BB0A5C4F01}"/>
                </a:ext>
              </a:extLst>
            </p:cNvPr>
            <p:cNvSpPr/>
            <p:nvPr/>
          </p:nvSpPr>
          <p:spPr>
            <a:xfrm>
              <a:off x="8188039" y="2935113"/>
              <a:ext cx="1899678" cy="1914682"/>
            </a:xfrm>
            <a:prstGeom prst="ellipse">
              <a:avLst/>
            </a:prstGeom>
            <a:solidFill>
              <a:srgbClr val="032C55"/>
            </a:solidFill>
            <a:ln w="57150">
              <a:solidFill>
                <a:srgbClr val="4EEDDD"/>
              </a:solidFill>
            </a:ln>
          </p:spPr>
          <p:style>
            <a:lnRef idx="2">
              <a:schemeClr val="accent1">
                <a:shade val="15000"/>
              </a:schemeClr>
            </a:lnRef>
            <a:fillRef idx="1">
              <a:schemeClr val="accent1"/>
            </a:fillRef>
            <a:effectRef idx="0">
              <a:schemeClr val="accent1"/>
            </a:effectRef>
            <a:fontRef idx="minor">
              <a:schemeClr val="lt1"/>
            </a:fontRef>
          </p:style>
          <p:txBody>
            <a:bodyPr lIns="48000" rIns="48000" rtlCol="0" anchor="ctr"/>
            <a:lstStyle/>
            <a:p>
              <a:pPr algn="ctr" defTabSz="609615"/>
              <a:endParaRPr lang="en-US" sz="1601" dirty="0">
                <a:solidFill>
                  <a:srgbClr val="010D3D"/>
                </a:solidFill>
                <a:latin typeface="TWK Everett" panose="020B0204000000000000" pitchFamily="34" charset="0"/>
              </a:endParaRPr>
            </a:p>
          </p:txBody>
        </p:sp>
        <p:pic>
          <p:nvPicPr>
            <p:cNvPr id="7" name="Graphic 6" descr="Shield Tick outline">
              <a:extLst>
                <a:ext uri="{FF2B5EF4-FFF2-40B4-BE49-F238E27FC236}">
                  <a16:creationId xmlns:a16="http://schemas.microsoft.com/office/drawing/2014/main" id="{2796F20F-AA88-16CC-5256-5A731005D2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9439" y="3314700"/>
              <a:ext cx="1149122" cy="1149122"/>
            </a:xfrm>
            <a:prstGeom prst="rect">
              <a:avLst/>
            </a:prstGeom>
          </p:spPr>
        </p:pic>
      </p:grpSp>
      <p:sp>
        <p:nvSpPr>
          <p:cNvPr id="2" name="TextBox 1">
            <a:extLst>
              <a:ext uri="{FF2B5EF4-FFF2-40B4-BE49-F238E27FC236}">
                <a16:creationId xmlns:a16="http://schemas.microsoft.com/office/drawing/2014/main" id="{2622DCAC-8F8E-C650-69F2-73CB3B00684D}"/>
              </a:ext>
            </a:extLst>
          </p:cNvPr>
          <p:cNvSpPr txBox="1"/>
          <p:nvPr/>
        </p:nvSpPr>
        <p:spPr>
          <a:xfrm>
            <a:off x="6477000" y="7995166"/>
            <a:ext cx="12039600" cy="400110"/>
          </a:xfrm>
          <a:prstGeom prst="rect">
            <a:avLst/>
          </a:prstGeom>
          <a:noFill/>
        </p:spPr>
        <p:txBody>
          <a:bodyPr wrap="square" rtlCol="0">
            <a:spAutoFit/>
          </a:bodyPr>
          <a:lstStyle/>
          <a:p>
            <a:r>
              <a:rPr lang="en-GB" sz="2000" dirty="0">
                <a:solidFill>
                  <a:schemeClr val="bg1"/>
                </a:solidFill>
              </a:rPr>
              <a:t>Promise I’ll stop talking about conditional access soon</a:t>
            </a:r>
          </a:p>
        </p:txBody>
      </p:sp>
      <p:pic>
        <p:nvPicPr>
          <p:cNvPr id="8" name="Picture 7">
            <a:hlinkClick r:id="rId4"/>
            <a:extLst>
              <a:ext uri="{FF2B5EF4-FFF2-40B4-BE49-F238E27FC236}">
                <a16:creationId xmlns:a16="http://schemas.microsoft.com/office/drawing/2014/main" id="{86A44EE1-040F-E4F4-8C15-3C8FA39E3D80}"/>
              </a:ext>
            </a:extLst>
          </p:cNvPr>
          <p:cNvPicPr>
            <a:picLocks noChangeAspect="1"/>
          </p:cNvPicPr>
          <p:nvPr/>
        </p:nvPicPr>
        <p:blipFill>
          <a:blip r:embed="rId5"/>
          <a:stretch>
            <a:fillRect/>
          </a:stretch>
        </p:blipFill>
        <p:spPr>
          <a:xfrm>
            <a:off x="756911" y="592111"/>
            <a:ext cx="6076569" cy="4248541"/>
          </a:xfrm>
          <a:prstGeom prst="rect">
            <a:avLst/>
          </a:prstGeom>
        </p:spPr>
      </p:pic>
    </p:spTree>
    <p:extLst>
      <p:ext uri="{BB962C8B-B14F-4D97-AF65-F5344CB8AC3E}">
        <p14:creationId xmlns:p14="http://schemas.microsoft.com/office/powerpoint/2010/main" val="2568162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US" sz="4400" dirty="0">
                <a:solidFill>
                  <a:prstClr val="white"/>
                </a:solidFill>
                <a:latin typeface="TWK Everett" panose="020B0204000000000000" pitchFamily="34" charset="0"/>
              </a:rPr>
              <a:t>What about FIDO/</a:t>
            </a:r>
            <a:r>
              <a:rPr lang="en-US" sz="4400" dirty="0" err="1">
                <a:solidFill>
                  <a:prstClr val="white"/>
                </a:solidFill>
                <a:latin typeface="TWK Everett" panose="020B0204000000000000" pitchFamily="34" charset="0"/>
              </a:rPr>
              <a:t>WebAuthN</a:t>
            </a:r>
            <a:r>
              <a:rPr lang="en-US" sz="4400" dirty="0">
                <a:solidFill>
                  <a:prstClr val="white"/>
                </a:solidFill>
                <a:latin typeface="TWK Everett" panose="020B0204000000000000" pitchFamily="34" charset="0"/>
              </a:rPr>
              <a:t>?</a:t>
            </a:r>
            <a:endParaRPr lang="en-GB" sz="4400" dirty="0">
              <a:solidFill>
                <a:prstClr val="white"/>
              </a:solidFill>
              <a:latin typeface="TWK Everett" panose="020B0204000000000000" pitchFamily="34" charset="0"/>
            </a:endParaRP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a:xfrm>
            <a:off x="76200" y="1946914"/>
            <a:ext cx="17554158" cy="8073386"/>
          </a:xfrm>
        </p:spPr>
        <p:txBody>
          <a:bodyPr>
            <a:normAutofit fontScale="25000" lnSpcReduction="20000"/>
          </a:bodyPr>
          <a:lstStyle/>
          <a:p>
            <a:r>
              <a:rPr lang="en-GB" sz="9600" dirty="0"/>
              <a:t>No Credential bound to </a:t>
            </a:r>
            <a:r>
              <a:rPr lang="en-GB" sz="9600" dirty="0" err="1"/>
              <a:t>AiTM</a:t>
            </a:r>
            <a:r>
              <a:rPr lang="en-GB" sz="9600" dirty="0"/>
              <a:t> URL, essentially nothing happens*</a:t>
            </a:r>
          </a:p>
          <a:p>
            <a:endParaRPr lang="en-GB" sz="9600" dirty="0"/>
          </a:p>
          <a:p>
            <a:r>
              <a:rPr lang="en-GB" sz="9600" dirty="0"/>
              <a:t>User needs to be aware if they see that the key isn’t familiar, they shouldn’t fall back to Password (be a good admin and use Temporary Access Pass if you’re doing true </a:t>
            </a:r>
            <a:r>
              <a:rPr lang="en-GB" sz="9600" dirty="0" err="1"/>
              <a:t>passwordless</a:t>
            </a:r>
            <a:r>
              <a:rPr lang="en-GB" sz="9600" dirty="0"/>
              <a:t>). </a:t>
            </a:r>
          </a:p>
          <a:p>
            <a:endParaRPr lang="en-GB" sz="9600" dirty="0"/>
          </a:p>
          <a:p>
            <a:r>
              <a:rPr lang="en-GB" sz="9600" dirty="0"/>
              <a:t>Even if you do </a:t>
            </a:r>
            <a:r>
              <a:rPr lang="en-GB" sz="9600" dirty="0" err="1"/>
              <a:t>passwordless</a:t>
            </a:r>
            <a:r>
              <a:rPr lang="en-GB" sz="9600" dirty="0"/>
              <a:t> with TAP, user may still give away a password as a “guess”. </a:t>
            </a:r>
            <a:r>
              <a:rPr lang="en-GB" sz="9600" i="1" dirty="0"/>
              <a:t>User </a:t>
            </a:r>
            <a:r>
              <a:rPr lang="en-GB" sz="9600" i="1" dirty="0" err="1"/>
              <a:t>gonna</a:t>
            </a:r>
            <a:r>
              <a:rPr lang="en-GB" sz="9600" i="1" dirty="0"/>
              <a:t> user</a:t>
            </a:r>
            <a:r>
              <a:rPr lang="en-GB" sz="9600" dirty="0"/>
              <a:t>… </a:t>
            </a:r>
          </a:p>
          <a:p>
            <a:endParaRPr lang="en-GB" sz="9600" dirty="0"/>
          </a:p>
          <a:p>
            <a:r>
              <a:rPr lang="en-GB" sz="9600" dirty="0" err="1"/>
              <a:t>AiTM</a:t>
            </a:r>
            <a:r>
              <a:rPr lang="en-GB" sz="9600" dirty="0"/>
              <a:t> may not respect the primary auth method (</a:t>
            </a:r>
            <a:r>
              <a:rPr lang="en-GB" sz="9600" dirty="0" err="1"/>
              <a:t>Javascript</a:t>
            </a:r>
            <a:r>
              <a:rPr lang="en-GB" sz="9600" dirty="0"/>
              <a:t> injection/poor </a:t>
            </a:r>
            <a:r>
              <a:rPr lang="en-GB" sz="9600" dirty="0" err="1"/>
              <a:t>phishlet</a:t>
            </a:r>
            <a:r>
              <a:rPr lang="en-GB" sz="9600" dirty="0"/>
              <a:t>) on the account and user maybe prompted for a non-FIDO method FIRST. After FIDO Rollout remove </a:t>
            </a:r>
            <a:r>
              <a:rPr lang="en-GB" sz="9600" dirty="0" err="1"/>
              <a:t>Passwordless</a:t>
            </a:r>
            <a:r>
              <a:rPr lang="en-GB" sz="9600" dirty="0"/>
              <a:t> Authenticator Auth Method/Exclude from Auth Strengths. </a:t>
            </a:r>
          </a:p>
          <a:p>
            <a:endParaRPr lang="en-GB" sz="9600" dirty="0"/>
          </a:p>
          <a:p>
            <a:r>
              <a:rPr lang="en-GB" sz="9600" dirty="0"/>
              <a:t>If attacker spoofs user agent on the proxy itself to one that does not support FIDO, user may fall back to password + number matching MFA if that is available to them. (os/2 warp?)</a:t>
            </a:r>
          </a:p>
          <a:p>
            <a:endParaRPr lang="en-GB" sz="9600" dirty="0"/>
          </a:p>
          <a:p>
            <a:r>
              <a:rPr lang="en-GB" sz="9600" dirty="0"/>
              <a:t>Use Authentication strengths! </a:t>
            </a:r>
            <a:r>
              <a:rPr lang="en-GB" sz="9600" dirty="0" err="1"/>
              <a:t>AiTM</a:t>
            </a:r>
            <a:r>
              <a:rPr lang="en-GB" sz="9600" dirty="0"/>
              <a:t> </a:t>
            </a:r>
            <a:r>
              <a:rPr lang="en-GB" sz="9600" b="1" dirty="0"/>
              <a:t>will not </a:t>
            </a:r>
            <a:r>
              <a:rPr lang="en-GB" sz="9600" dirty="0"/>
              <a:t>get a token containing a FIDO Claim</a:t>
            </a:r>
          </a:p>
          <a:p>
            <a:endParaRPr lang="en-GB" sz="9600" dirty="0"/>
          </a:p>
          <a:p>
            <a:r>
              <a:rPr lang="en-GB" sz="9600" dirty="0"/>
              <a:t>Don’t forget to disable User Risk password reset for true-FIDO users</a:t>
            </a:r>
          </a:p>
          <a:p>
            <a:endParaRPr lang="en-GB" sz="9600" dirty="0"/>
          </a:p>
          <a:p>
            <a:r>
              <a:rPr lang="en-GB" sz="9600" dirty="0"/>
              <a:t>FIDO does not stop classical token theft**</a:t>
            </a:r>
          </a:p>
          <a:p>
            <a:r>
              <a:rPr lang="en-GB" sz="9600" dirty="0"/>
              <a:t>Token Binding optional in FIDO spec (RFC 8471)</a:t>
            </a:r>
          </a:p>
          <a:p>
            <a:r>
              <a:rPr lang="en-GB" sz="9600" dirty="0"/>
              <a:t>Microsoft address token binding problem with token protection instead</a:t>
            </a:r>
          </a:p>
          <a:p>
            <a:endParaRPr lang="en-GB" sz="3100" dirty="0"/>
          </a:p>
          <a:p>
            <a:pPr marL="0" indent="0">
              <a:buNone/>
            </a:pPr>
            <a:endParaRPr lang="en-GB" sz="2800" dirty="0"/>
          </a:p>
          <a:p>
            <a:endParaRPr lang="en-GB" sz="2800" dirty="0"/>
          </a:p>
          <a:p>
            <a:endParaRPr lang="en-GB" sz="2800" dirty="0"/>
          </a:p>
          <a:p>
            <a:endParaRPr lang="en-GB" sz="2800" dirty="0"/>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a:p>
            <a:r>
              <a:rPr lang="en-GB" sz="5900" dirty="0"/>
              <a:t>FIDO has some other problems but not discussed here Ref: https://www.linkedin.com/pulse/passwordlessphishing-resistant-considerations-entra-jay-kerai-zh6nc</a:t>
            </a:r>
          </a:p>
        </p:txBody>
      </p:sp>
      <p:pic>
        <p:nvPicPr>
          <p:cNvPr id="8" name="Picture 7">
            <a:extLst>
              <a:ext uri="{FF2B5EF4-FFF2-40B4-BE49-F238E27FC236}">
                <a16:creationId xmlns:a16="http://schemas.microsoft.com/office/drawing/2014/main" id="{B66E77D0-961C-E1F2-3548-A0B5E0487407}"/>
              </a:ext>
            </a:extLst>
          </p:cNvPr>
          <p:cNvPicPr>
            <a:picLocks noChangeAspect="1"/>
          </p:cNvPicPr>
          <p:nvPr/>
        </p:nvPicPr>
        <p:blipFill rotWithShape="1">
          <a:blip r:embed="rId3"/>
          <a:srcRect l="6114" t="5355" r="8015" b="6162"/>
          <a:stretch/>
        </p:blipFill>
        <p:spPr>
          <a:xfrm>
            <a:off x="13182600" y="6210299"/>
            <a:ext cx="4724400" cy="4186179"/>
          </a:xfrm>
          <a:prstGeom prst="rect">
            <a:avLst/>
          </a:prstGeom>
        </p:spPr>
      </p:pic>
    </p:spTree>
    <p:extLst>
      <p:ext uri="{BB962C8B-B14F-4D97-AF65-F5344CB8AC3E}">
        <p14:creationId xmlns:p14="http://schemas.microsoft.com/office/powerpoint/2010/main" val="1433509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A5F47-06FD-FD0A-8C28-90FB7C844BE9}"/>
              </a:ext>
            </a:extLst>
          </p:cNvPr>
          <p:cNvSpPr>
            <a:spLocks noGrp="1"/>
          </p:cNvSpPr>
          <p:nvPr>
            <p:ph type="title"/>
          </p:nvPr>
        </p:nvSpPr>
        <p:spPr/>
        <p:txBody>
          <a:bodyPr>
            <a:normAutofit/>
          </a:bodyPr>
          <a:lstStyle/>
          <a:p>
            <a:r>
              <a:rPr lang="en-GB" dirty="0"/>
              <a:t>FIDO SSPR quirk?….. </a:t>
            </a:r>
          </a:p>
        </p:txBody>
      </p:sp>
      <p:sp>
        <p:nvSpPr>
          <p:cNvPr id="3" name="Text Placeholder 2">
            <a:extLst>
              <a:ext uri="{FF2B5EF4-FFF2-40B4-BE49-F238E27FC236}">
                <a16:creationId xmlns:a16="http://schemas.microsoft.com/office/drawing/2014/main" id="{D90FFE65-011F-15C5-055B-92EC3284D011}"/>
              </a:ext>
            </a:extLst>
          </p:cNvPr>
          <p:cNvSpPr>
            <a:spLocks noGrp="1"/>
          </p:cNvSpPr>
          <p:nvPr>
            <p:ph type="body" sz="quarter" idx="10"/>
          </p:nvPr>
        </p:nvSpPr>
        <p:spPr>
          <a:xfrm>
            <a:off x="97258" y="2012951"/>
            <a:ext cx="17554158" cy="7276470"/>
          </a:xfrm>
        </p:spPr>
        <p:txBody>
          <a:bodyPr/>
          <a:lstStyle/>
          <a:p>
            <a:r>
              <a:rPr lang="en-GB" dirty="0"/>
              <a:t>SMS allowed as MFA method despite auth methods option set to no! SMS was enrolled as part of SSPR flow</a:t>
            </a:r>
          </a:p>
          <a:p>
            <a:r>
              <a:rPr lang="en-GB" dirty="0"/>
              <a:t>If you remove SMS method from admin, you’ll end up in prompt loop to enrol SMS unless you disable SSPR for Admins using PowerShell</a:t>
            </a:r>
          </a:p>
          <a:p>
            <a:endParaRPr lang="en-GB" dirty="0"/>
          </a:p>
        </p:txBody>
      </p:sp>
      <p:pic>
        <p:nvPicPr>
          <p:cNvPr id="1026" name="Picture 2">
            <a:extLst>
              <a:ext uri="{FF2B5EF4-FFF2-40B4-BE49-F238E27FC236}">
                <a16:creationId xmlns:a16="http://schemas.microsoft.com/office/drawing/2014/main" id="{991B5759-0305-7CFB-A0FE-B7083CB86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49"/>
          <a:stretch/>
        </p:blipFill>
        <p:spPr bwMode="auto">
          <a:xfrm>
            <a:off x="1174876" y="4381500"/>
            <a:ext cx="15938247" cy="6044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80D93C-96C3-3A0E-A3E4-E37C83FA3D44}"/>
              </a:ext>
            </a:extLst>
          </p:cNvPr>
          <p:cNvSpPr txBox="1"/>
          <p:nvPr/>
        </p:nvSpPr>
        <p:spPr>
          <a:xfrm>
            <a:off x="8610600" y="553492"/>
            <a:ext cx="4199283" cy="1323439"/>
          </a:xfrm>
          <a:prstGeom prst="rect">
            <a:avLst/>
          </a:prstGeom>
          <a:noFill/>
        </p:spPr>
        <p:txBody>
          <a:bodyPr wrap="square" rtlCol="0">
            <a:spAutoFit/>
          </a:bodyPr>
          <a:lstStyle/>
          <a:p>
            <a:r>
              <a:rPr lang="en-GB" sz="2800" dirty="0">
                <a:solidFill>
                  <a:srgbClr val="FF0000"/>
                </a:solidFill>
              </a:rPr>
              <a:t>Reminder: Authentication Strengths</a:t>
            </a:r>
          </a:p>
          <a:p>
            <a:endParaRPr lang="en-GB" sz="2400" dirty="0">
              <a:solidFill>
                <a:srgbClr val="FF0000"/>
              </a:solidFill>
            </a:endParaRPr>
          </a:p>
        </p:txBody>
      </p:sp>
    </p:spTree>
    <p:extLst>
      <p:ext uri="{BB962C8B-B14F-4D97-AF65-F5344CB8AC3E}">
        <p14:creationId xmlns:p14="http://schemas.microsoft.com/office/powerpoint/2010/main" val="3227572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E4F8F1-2C1C-A8C5-F919-AFAED790B58D}"/>
              </a:ext>
            </a:extLst>
          </p:cNvPr>
          <p:cNvPicPr>
            <a:picLocks noChangeAspect="1"/>
          </p:cNvPicPr>
          <p:nvPr/>
        </p:nvPicPr>
        <p:blipFill>
          <a:blip r:embed="rId3"/>
          <a:stretch>
            <a:fillRect/>
          </a:stretch>
        </p:blipFill>
        <p:spPr>
          <a:xfrm>
            <a:off x="9982200" y="5143500"/>
            <a:ext cx="7703307" cy="4572000"/>
          </a:xfrm>
          <a:prstGeom prst="rect">
            <a:avLst/>
          </a:prstGeom>
        </p:spPr>
      </p:pic>
      <p:sp>
        <p:nvSpPr>
          <p:cNvPr id="2" name="Title 1">
            <a:extLst>
              <a:ext uri="{FF2B5EF4-FFF2-40B4-BE49-F238E27FC236}">
                <a16:creationId xmlns:a16="http://schemas.microsoft.com/office/drawing/2014/main" id="{C8DA1614-6145-FE89-E259-215F414B127D}"/>
              </a:ext>
            </a:extLst>
          </p:cNvPr>
          <p:cNvSpPr>
            <a:spLocks noGrp="1"/>
          </p:cNvSpPr>
          <p:nvPr>
            <p:ph type="title"/>
          </p:nvPr>
        </p:nvSpPr>
        <p:spPr/>
        <p:txBody>
          <a:bodyPr/>
          <a:lstStyle/>
          <a:p>
            <a:r>
              <a:rPr lang="en-GB" dirty="0"/>
              <a:t>Change Password without Old Password Quirk</a:t>
            </a:r>
          </a:p>
        </p:txBody>
      </p:sp>
      <p:sp>
        <p:nvSpPr>
          <p:cNvPr id="3" name="Text Placeholder 2">
            <a:extLst>
              <a:ext uri="{FF2B5EF4-FFF2-40B4-BE49-F238E27FC236}">
                <a16:creationId xmlns:a16="http://schemas.microsoft.com/office/drawing/2014/main" id="{6183659F-4CBB-1554-776E-9AFCAA1E0D34}"/>
              </a:ext>
            </a:extLst>
          </p:cNvPr>
          <p:cNvSpPr>
            <a:spLocks noGrp="1"/>
          </p:cNvSpPr>
          <p:nvPr>
            <p:ph type="body" sz="quarter" idx="10"/>
          </p:nvPr>
        </p:nvSpPr>
        <p:spPr>
          <a:xfrm>
            <a:off x="280795" y="1924065"/>
            <a:ext cx="17554158" cy="7276470"/>
          </a:xfrm>
        </p:spPr>
        <p:txBody>
          <a:bodyPr/>
          <a:lstStyle/>
          <a:p>
            <a:r>
              <a:rPr lang="en-GB" sz="3200" dirty="0"/>
              <a:t>FIDO cannot be used for direct SSPR but you can (but not always?) reset password with FIDO without knowledge of old password if you use Security Info page!</a:t>
            </a:r>
          </a:p>
          <a:p>
            <a:r>
              <a:rPr lang="en-GB" sz="3200" dirty="0"/>
              <a:t>Legacy Menu required old password</a:t>
            </a:r>
          </a:p>
          <a:p>
            <a:r>
              <a:rPr lang="en-GB" sz="3200" dirty="0"/>
              <a:t>There are more FIDO Quirks, not discussed here: https://www.linkedin.com/pulse/passwordlessphishing-resistant-considerations-entra-jay-kerai-zh6nc</a:t>
            </a:r>
            <a:endParaRPr lang="en-GB" dirty="0"/>
          </a:p>
        </p:txBody>
      </p:sp>
      <p:pic>
        <p:nvPicPr>
          <p:cNvPr id="5" name="Picture 4">
            <a:extLst>
              <a:ext uri="{FF2B5EF4-FFF2-40B4-BE49-F238E27FC236}">
                <a16:creationId xmlns:a16="http://schemas.microsoft.com/office/drawing/2014/main" id="{CCD929C0-AB78-30D2-F97B-CD747FC9BCF0}"/>
              </a:ext>
            </a:extLst>
          </p:cNvPr>
          <p:cNvPicPr>
            <a:picLocks noChangeAspect="1"/>
          </p:cNvPicPr>
          <p:nvPr/>
        </p:nvPicPr>
        <p:blipFill>
          <a:blip r:embed="rId4"/>
          <a:stretch>
            <a:fillRect/>
          </a:stretch>
        </p:blipFill>
        <p:spPr>
          <a:xfrm>
            <a:off x="762000" y="4991100"/>
            <a:ext cx="7934414" cy="5475427"/>
          </a:xfrm>
          <a:prstGeom prst="rect">
            <a:avLst/>
          </a:prstGeom>
        </p:spPr>
      </p:pic>
      <p:sp>
        <p:nvSpPr>
          <p:cNvPr id="6" name="TextBox 5">
            <a:extLst>
              <a:ext uri="{FF2B5EF4-FFF2-40B4-BE49-F238E27FC236}">
                <a16:creationId xmlns:a16="http://schemas.microsoft.com/office/drawing/2014/main" id="{786499F1-84A1-4944-8838-BF0BF9FAD610}"/>
              </a:ext>
            </a:extLst>
          </p:cNvPr>
          <p:cNvSpPr txBox="1"/>
          <p:nvPr/>
        </p:nvSpPr>
        <p:spPr>
          <a:xfrm>
            <a:off x="14256575" y="6593636"/>
            <a:ext cx="4199283" cy="1384995"/>
          </a:xfrm>
          <a:prstGeom prst="rect">
            <a:avLst/>
          </a:prstGeom>
          <a:noFill/>
        </p:spPr>
        <p:txBody>
          <a:bodyPr wrap="square" rtlCol="0">
            <a:spAutoFit/>
          </a:bodyPr>
          <a:lstStyle/>
          <a:p>
            <a:r>
              <a:rPr lang="en-GB" sz="2800" dirty="0">
                <a:solidFill>
                  <a:srgbClr val="FF0000"/>
                </a:solidFill>
              </a:rPr>
              <a:t>Reminder: Authentication Strengths</a:t>
            </a:r>
          </a:p>
          <a:p>
            <a:endParaRPr lang="en-GB" sz="2800" dirty="0">
              <a:solidFill>
                <a:srgbClr val="FF0000"/>
              </a:solidFill>
            </a:endParaRPr>
          </a:p>
        </p:txBody>
      </p:sp>
    </p:spTree>
    <p:extLst>
      <p:ext uri="{BB962C8B-B14F-4D97-AF65-F5344CB8AC3E}">
        <p14:creationId xmlns:p14="http://schemas.microsoft.com/office/powerpoint/2010/main" val="715746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GB" sz="4400" dirty="0">
                <a:solidFill>
                  <a:prstClr val="white"/>
                </a:solidFill>
                <a:latin typeface="TWK Everett" panose="020B0204000000000000" pitchFamily="34" charset="0"/>
              </a:rPr>
              <a:t>Conditional Access: Require Joined/Compliant device/ Block </a:t>
            </a:r>
            <a:r>
              <a:rPr lang="en-GB" sz="4400" dirty="0">
                <a:solidFill>
                  <a:prstClr val="white"/>
                </a:solidFill>
              </a:rPr>
              <a:t>non-c</a:t>
            </a:r>
            <a:r>
              <a:rPr lang="en-GB" sz="4400" dirty="0">
                <a:solidFill>
                  <a:prstClr val="white"/>
                </a:solidFill>
                <a:latin typeface="TWK Everett" panose="020B0204000000000000" pitchFamily="34" charset="0"/>
              </a:rPr>
              <a:t>ompliant </a:t>
            </a:r>
            <a:r>
              <a:rPr lang="en-GB" sz="4400" dirty="0">
                <a:solidFill>
                  <a:prstClr val="white"/>
                </a:solidFill>
              </a:rPr>
              <a:t>f</a:t>
            </a:r>
            <a:r>
              <a:rPr lang="en-GB" sz="4400" dirty="0">
                <a:solidFill>
                  <a:prstClr val="white"/>
                </a:solidFill>
                <a:latin typeface="TWK Everett" panose="020B0204000000000000" pitchFamily="34" charset="0"/>
              </a:rPr>
              <a:t>ilter (1)</a:t>
            </a:r>
            <a:br>
              <a:rPr lang="en-GB" sz="4400" dirty="0">
                <a:solidFill>
                  <a:prstClr val="white"/>
                </a:solidFill>
                <a:latin typeface="TWK Everett" panose="020B0204000000000000" pitchFamily="34" charset="0"/>
              </a:rPr>
            </a:br>
            <a:endParaRPr lang="en-GB" sz="4400" dirty="0">
              <a:solidFill>
                <a:prstClr val="white"/>
              </a:solidFill>
              <a:latin typeface="TWK Everett" panose="020B0204000000000000" pitchFamily="34" charset="0"/>
            </a:endParaRP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p:txBody>
          <a:bodyPr/>
          <a:lstStyle/>
          <a:p>
            <a:r>
              <a:rPr lang="en-GB" dirty="0"/>
              <a:t>The 3 options work slightly differently, block Excluding compliant filter is most restrictive as user can be prompted to become compliant if using Grant</a:t>
            </a:r>
          </a:p>
          <a:p>
            <a:r>
              <a:rPr lang="en-GB" dirty="0"/>
              <a:t>Attacker’s proxy/device is not enrolled into Entra, no Primary refresh token (PRT) available, thus fails conditional access</a:t>
            </a:r>
          </a:p>
          <a:p>
            <a:r>
              <a:rPr lang="en-GB" dirty="0"/>
              <a:t>No Entra join/register -&gt; No PRT -&gt; No Device ID Claim-&gt; No Key in TPM -&gt; No “Token Protection” as relies on same key! (coming full circle!)</a:t>
            </a:r>
          </a:p>
          <a:p>
            <a:r>
              <a:rPr lang="en-GB" dirty="0"/>
              <a:t>Stealing/Abusing PRT is very difficult without causing alerts, being prevented or physical access to the device (if I already have a PRT &amp; Session key I don’t really need </a:t>
            </a:r>
            <a:r>
              <a:rPr lang="en-GB" dirty="0" err="1"/>
              <a:t>AiTM</a:t>
            </a:r>
            <a:r>
              <a:rPr lang="en-GB" dirty="0"/>
              <a:t>)</a:t>
            </a:r>
          </a:p>
        </p:txBody>
      </p:sp>
      <p:sp>
        <p:nvSpPr>
          <p:cNvPr id="4" name="TextBox 3">
            <a:extLst>
              <a:ext uri="{FF2B5EF4-FFF2-40B4-BE49-F238E27FC236}">
                <a16:creationId xmlns:a16="http://schemas.microsoft.com/office/drawing/2014/main" id="{23CB7603-68CC-45C3-52F8-DFF363C2C219}"/>
              </a:ext>
            </a:extLst>
          </p:cNvPr>
          <p:cNvSpPr txBox="1"/>
          <p:nvPr/>
        </p:nvSpPr>
        <p:spPr>
          <a:xfrm>
            <a:off x="744967" y="1824992"/>
            <a:ext cx="7467600" cy="400110"/>
          </a:xfrm>
          <a:prstGeom prst="rect">
            <a:avLst/>
          </a:prstGeom>
          <a:noFill/>
        </p:spPr>
        <p:txBody>
          <a:bodyPr wrap="square" rtlCol="0">
            <a:spAutoFit/>
          </a:bodyPr>
          <a:lstStyle/>
          <a:p>
            <a:r>
              <a:rPr lang="en-GB" sz="2000" b="1" dirty="0">
                <a:solidFill>
                  <a:srgbClr val="FF0000"/>
                </a:solidFill>
              </a:rPr>
              <a:t>Most effective known control for stopping </a:t>
            </a:r>
            <a:r>
              <a:rPr lang="en-GB" sz="2000" b="1" dirty="0" err="1">
                <a:solidFill>
                  <a:srgbClr val="FF0000"/>
                </a:solidFill>
              </a:rPr>
              <a:t>AiTMs</a:t>
            </a:r>
            <a:r>
              <a:rPr lang="en-GB" sz="2000" b="1" dirty="0">
                <a:solidFill>
                  <a:srgbClr val="FF0000"/>
                </a:solidFill>
              </a:rPr>
              <a:t>!</a:t>
            </a:r>
          </a:p>
        </p:txBody>
      </p:sp>
      <p:pic>
        <p:nvPicPr>
          <p:cNvPr id="6" name="Picture 5">
            <a:extLst>
              <a:ext uri="{FF2B5EF4-FFF2-40B4-BE49-F238E27FC236}">
                <a16:creationId xmlns:a16="http://schemas.microsoft.com/office/drawing/2014/main" id="{5E9D87B6-6518-3DF0-A543-23F5B24025D6}"/>
              </a:ext>
            </a:extLst>
          </p:cNvPr>
          <p:cNvPicPr>
            <a:picLocks noChangeAspect="1"/>
          </p:cNvPicPr>
          <p:nvPr/>
        </p:nvPicPr>
        <p:blipFill rotWithShape="1">
          <a:blip r:embed="rId3"/>
          <a:srcRect t="13160"/>
          <a:stretch/>
        </p:blipFill>
        <p:spPr>
          <a:xfrm>
            <a:off x="292518" y="7357815"/>
            <a:ext cx="9460257" cy="2774881"/>
          </a:xfrm>
          <a:prstGeom prst="rect">
            <a:avLst/>
          </a:prstGeom>
        </p:spPr>
      </p:pic>
      <p:pic>
        <p:nvPicPr>
          <p:cNvPr id="7" name="Picture 4">
            <a:extLst>
              <a:ext uri="{FF2B5EF4-FFF2-40B4-BE49-F238E27FC236}">
                <a16:creationId xmlns:a16="http://schemas.microsoft.com/office/drawing/2014/main" id="{86A27F10-F316-5A67-D946-60B82DE03C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213"/>
          <a:stretch/>
        </p:blipFill>
        <p:spPr bwMode="auto">
          <a:xfrm>
            <a:off x="9949782" y="7066084"/>
            <a:ext cx="8045697" cy="310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11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GB" sz="4400" dirty="0">
                <a:solidFill>
                  <a:prstClr val="white"/>
                </a:solidFill>
                <a:latin typeface="TWK Everett" panose="020B0204000000000000" pitchFamily="34" charset="0"/>
              </a:rPr>
              <a:t>Conditional Access: Require Joined/Compliant device/ Block </a:t>
            </a:r>
            <a:r>
              <a:rPr lang="en-GB" sz="4400" dirty="0">
                <a:solidFill>
                  <a:prstClr val="white"/>
                </a:solidFill>
              </a:rPr>
              <a:t>non-c</a:t>
            </a:r>
            <a:r>
              <a:rPr lang="en-GB" sz="4400" dirty="0">
                <a:solidFill>
                  <a:prstClr val="white"/>
                </a:solidFill>
                <a:latin typeface="TWK Everett" panose="020B0204000000000000" pitchFamily="34" charset="0"/>
              </a:rPr>
              <a:t>ompliant </a:t>
            </a:r>
            <a:r>
              <a:rPr lang="en-GB" sz="4400" dirty="0">
                <a:solidFill>
                  <a:prstClr val="white"/>
                </a:solidFill>
              </a:rPr>
              <a:t>f</a:t>
            </a:r>
            <a:r>
              <a:rPr lang="en-GB" sz="4400" dirty="0">
                <a:solidFill>
                  <a:prstClr val="white"/>
                </a:solidFill>
                <a:latin typeface="TWK Everett" panose="020B0204000000000000" pitchFamily="34" charset="0"/>
              </a:rPr>
              <a:t>ilter (2)</a:t>
            </a:r>
            <a:br>
              <a:rPr lang="en-GB" sz="4400" dirty="0">
                <a:solidFill>
                  <a:prstClr val="white"/>
                </a:solidFill>
                <a:latin typeface="TWK Everett" panose="020B0204000000000000" pitchFamily="34" charset="0"/>
              </a:rPr>
            </a:br>
            <a:endParaRPr lang="en-GB" sz="4400" dirty="0">
              <a:solidFill>
                <a:prstClr val="white"/>
              </a:solidFill>
              <a:latin typeface="TWK Everett" panose="020B0204000000000000" pitchFamily="34" charset="0"/>
            </a:endParaRP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p:txBody>
          <a:bodyPr/>
          <a:lstStyle/>
          <a:p>
            <a:r>
              <a:rPr lang="en-GB" dirty="0"/>
              <a:t>Consider adding device risk to compliance policy to block access for any user accessing from an infected device</a:t>
            </a:r>
          </a:p>
          <a:p>
            <a:endParaRPr lang="en-GB" dirty="0"/>
          </a:p>
          <a:p>
            <a:endParaRPr lang="en-GB" dirty="0"/>
          </a:p>
          <a:p>
            <a:endParaRPr lang="en-GB" dirty="0"/>
          </a:p>
          <a:p>
            <a:endParaRPr lang="en-GB" dirty="0"/>
          </a:p>
          <a:p>
            <a:r>
              <a:rPr lang="en-GB" dirty="0"/>
              <a:t>Device with no TPM -&gt; trivial to steal PRT: TPM Attest enrolment restriction &amp; TPM/Secure Boot in Compliance Policy.  Block all devices that didn’t perform a successful attestation</a:t>
            </a:r>
          </a:p>
          <a:p>
            <a:endParaRPr lang="en-GB" dirty="0"/>
          </a:p>
        </p:txBody>
      </p:sp>
      <p:pic>
        <p:nvPicPr>
          <p:cNvPr id="1026" name="Picture 2">
            <a:extLst>
              <a:ext uri="{FF2B5EF4-FFF2-40B4-BE49-F238E27FC236}">
                <a16:creationId xmlns:a16="http://schemas.microsoft.com/office/drawing/2014/main" id="{C402DBFF-7E66-BB3B-17C4-D373AB0E44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21" b="15789"/>
          <a:stretch/>
        </p:blipFill>
        <p:spPr bwMode="auto">
          <a:xfrm>
            <a:off x="1219200" y="3681945"/>
            <a:ext cx="7332233" cy="1933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7359C3-5363-2974-4BB0-20829FCC59C6}"/>
              </a:ext>
            </a:extLst>
          </p:cNvPr>
          <p:cNvSpPr txBox="1"/>
          <p:nvPr/>
        </p:nvSpPr>
        <p:spPr>
          <a:xfrm>
            <a:off x="9296400" y="3669245"/>
            <a:ext cx="6276537" cy="1569660"/>
          </a:xfrm>
          <a:prstGeom prst="rect">
            <a:avLst/>
          </a:prstGeom>
          <a:noFill/>
        </p:spPr>
        <p:txBody>
          <a:bodyPr wrap="square" rtlCol="0">
            <a:spAutoFit/>
          </a:bodyPr>
          <a:lstStyle/>
          <a:p>
            <a:r>
              <a:rPr lang="en-GB" sz="2400" dirty="0">
                <a:solidFill>
                  <a:srgbClr val="FF0000"/>
                </a:solidFill>
              </a:rPr>
              <a:t>Alert needs to be closed before I’m allowed access again.</a:t>
            </a:r>
          </a:p>
          <a:p>
            <a:r>
              <a:rPr lang="en-GB" sz="2400" dirty="0">
                <a:solidFill>
                  <a:srgbClr val="FF0000"/>
                </a:solidFill>
              </a:rPr>
              <a:t>MDE can forward PRT detection to Identity Protection also!</a:t>
            </a:r>
          </a:p>
        </p:txBody>
      </p:sp>
      <p:pic>
        <p:nvPicPr>
          <p:cNvPr id="7" name="Picture 2">
            <a:extLst>
              <a:ext uri="{FF2B5EF4-FFF2-40B4-BE49-F238E27FC236}">
                <a16:creationId xmlns:a16="http://schemas.microsoft.com/office/drawing/2014/main" id="{99BCFA9E-1BD3-358E-03D1-13F7D663B8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4200" y="7180385"/>
            <a:ext cx="6769203" cy="2990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BFDC51A-1D4D-BC88-6D6B-9A08E8048BFA}"/>
              </a:ext>
            </a:extLst>
          </p:cNvPr>
          <p:cNvPicPr>
            <a:picLocks noChangeAspect="1"/>
          </p:cNvPicPr>
          <p:nvPr/>
        </p:nvPicPr>
        <p:blipFill>
          <a:blip r:embed="rId5"/>
          <a:stretch>
            <a:fillRect/>
          </a:stretch>
        </p:blipFill>
        <p:spPr>
          <a:xfrm>
            <a:off x="1010211" y="7431358"/>
            <a:ext cx="7315200" cy="2466975"/>
          </a:xfrm>
          <a:prstGeom prst="rect">
            <a:avLst/>
          </a:prstGeom>
        </p:spPr>
      </p:pic>
    </p:spTree>
    <p:extLst>
      <p:ext uri="{BB962C8B-B14F-4D97-AF65-F5344CB8AC3E}">
        <p14:creationId xmlns:p14="http://schemas.microsoft.com/office/powerpoint/2010/main" val="910918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35D2-EE23-7E8C-0780-6A4E6054CB6D}"/>
              </a:ext>
            </a:extLst>
          </p:cNvPr>
          <p:cNvSpPr>
            <a:spLocks noGrp="1"/>
          </p:cNvSpPr>
          <p:nvPr>
            <p:ph type="title"/>
          </p:nvPr>
        </p:nvSpPr>
        <p:spPr/>
        <p:txBody>
          <a:bodyPr/>
          <a:lstStyle/>
          <a:p>
            <a:r>
              <a:rPr lang="en-GB" sz="4000" dirty="0">
                <a:solidFill>
                  <a:prstClr val="white"/>
                </a:solidFill>
                <a:latin typeface="TWK Everett" panose="020B0204000000000000" pitchFamily="34" charset="0"/>
              </a:rPr>
              <a:t>Conditional Access: Named Locations</a:t>
            </a:r>
            <a:endParaRPr lang="en-GB" dirty="0"/>
          </a:p>
        </p:txBody>
      </p:sp>
      <p:sp>
        <p:nvSpPr>
          <p:cNvPr id="3" name="Text Placeholder 2">
            <a:extLst>
              <a:ext uri="{FF2B5EF4-FFF2-40B4-BE49-F238E27FC236}">
                <a16:creationId xmlns:a16="http://schemas.microsoft.com/office/drawing/2014/main" id="{AFCFB7DB-2AA1-B884-8962-1BD57EEF2B67}"/>
              </a:ext>
            </a:extLst>
          </p:cNvPr>
          <p:cNvSpPr>
            <a:spLocks noGrp="1"/>
          </p:cNvSpPr>
          <p:nvPr>
            <p:ph type="body" sz="quarter" idx="10"/>
          </p:nvPr>
        </p:nvSpPr>
        <p:spPr>
          <a:xfrm>
            <a:off x="292518" y="1786892"/>
            <a:ext cx="17766881" cy="8309607"/>
          </a:xfrm>
        </p:spPr>
        <p:txBody>
          <a:bodyPr>
            <a:normAutofit fontScale="92500" lnSpcReduction="20000"/>
          </a:bodyPr>
          <a:lstStyle/>
          <a:p>
            <a:r>
              <a:rPr lang="en-GB" dirty="0"/>
              <a:t>Block Unless coming from Compliant Network (if doing Global Secure Access) or Company IP range</a:t>
            </a:r>
          </a:p>
          <a:p>
            <a:endParaRPr lang="en-GB" dirty="0"/>
          </a:p>
          <a:p>
            <a:r>
              <a:rPr lang="en-GB" dirty="0"/>
              <a:t>Countries as named locations are alright but reliant on IANA blocks (refreshes every 30 days in azure) – in practice rarely an issue</a:t>
            </a:r>
          </a:p>
          <a:p>
            <a:endParaRPr lang="en-GB" dirty="0"/>
          </a:p>
          <a:p>
            <a:r>
              <a:rPr lang="en-GB" dirty="0"/>
              <a:t>Attacker knows what country victim is coming from &amp; could forward accordingly</a:t>
            </a:r>
          </a:p>
          <a:p>
            <a:r>
              <a:rPr lang="en-GB" dirty="0"/>
              <a:t>Access Tokens seem to be bound to the datacentre geography they are issued to (can’t use a EMEA token in APAC region)</a:t>
            </a:r>
          </a:p>
          <a:p>
            <a:endParaRPr lang="en-GB" dirty="0"/>
          </a:p>
          <a:p>
            <a:r>
              <a:rPr lang="en-GB" dirty="0"/>
              <a:t>Combine with CAE for “auto” revoke! (Strict enforcement CAE for countries seems to be depreciated)</a:t>
            </a:r>
          </a:p>
          <a:p>
            <a:endParaRPr lang="en-GB" dirty="0"/>
          </a:p>
          <a:p>
            <a:r>
              <a:rPr lang="en-GB" dirty="0"/>
              <a:t>Reminder: Start CA changes in report-only/Pilot groups. No support for report only with CAE</a:t>
            </a:r>
          </a:p>
          <a:p>
            <a:pPr marL="0" indent="0">
              <a:buNone/>
            </a:pPr>
            <a:endParaRPr lang="en-GB" dirty="0"/>
          </a:p>
          <a:p>
            <a:endParaRPr lang="en-GB" dirty="0"/>
          </a:p>
          <a:p>
            <a:r>
              <a:rPr lang="en-GB" dirty="0"/>
              <a:t>Ref: https://cloudbrothers.info/en/continuous-access-evaluation/</a:t>
            </a:r>
          </a:p>
        </p:txBody>
      </p:sp>
      <p:pic>
        <p:nvPicPr>
          <p:cNvPr id="1026" name="Picture 2">
            <a:extLst>
              <a:ext uri="{FF2B5EF4-FFF2-40B4-BE49-F238E27FC236}">
                <a16:creationId xmlns:a16="http://schemas.microsoft.com/office/drawing/2014/main" id="{469419EE-2D8A-AE04-99DB-81B792004D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368"/>
          <a:stretch/>
        </p:blipFill>
        <p:spPr bwMode="auto">
          <a:xfrm>
            <a:off x="15849600" y="7944889"/>
            <a:ext cx="1942670" cy="2342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093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B0EC-819B-46D1-2458-1BC5C09E45D4}"/>
              </a:ext>
            </a:extLst>
          </p:cNvPr>
          <p:cNvSpPr>
            <a:spLocks noGrp="1"/>
          </p:cNvSpPr>
          <p:nvPr>
            <p:ph type="title"/>
          </p:nvPr>
        </p:nvSpPr>
        <p:spPr>
          <a:xfrm>
            <a:off x="306746" y="1104900"/>
            <a:ext cx="15773400" cy="723276"/>
          </a:xfrm>
        </p:spPr>
        <p:txBody>
          <a:bodyPr>
            <a:normAutofit fontScale="90000"/>
          </a:bodyPr>
          <a:lstStyle/>
          <a:p>
            <a:r>
              <a:rPr lang="en-GB" dirty="0"/>
              <a:t>Demo: Continuous Access Elevation with named locations</a:t>
            </a:r>
          </a:p>
        </p:txBody>
      </p:sp>
      <p:sp>
        <p:nvSpPr>
          <p:cNvPr id="3" name="Text Placeholder 2">
            <a:extLst>
              <a:ext uri="{FF2B5EF4-FFF2-40B4-BE49-F238E27FC236}">
                <a16:creationId xmlns:a16="http://schemas.microsoft.com/office/drawing/2014/main" id="{3AB5A5E1-78A9-C8E9-805B-94D57069CE40}"/>
              </a:ext>
            </a:extLst>
          </p:cNvPr>
          <p:cNvSpPr>
            <a:spLocks noGrp="1"/>
          </p:cNvSpPr>
          <p:nvPr>
            <p:ph type="body" sz="quarter" idx="10"/>
          </p:nvPr>
        </p:nvSpPr>
        <p:spPr/>
        <p:txBody>
          <a:bodyPr/>
          <a:lstStyle/>
          <a:p>
            <a:r>
              <a:rPr lang="en-GB" sz="3600" dirty="0">
                <a:solidFill>
                  <a:schemeClr val="bg1"/>
                </a:solidFill>
                <a:latin typeface="TWK Everett" panose="020B0204000000000000" pitchFamily="34" charset="0"/>
              </a:rPr>
              <a:t>CAE </a:t>
            </a:r>
            <a:r>
              <a:rPr lang="en-GB" dirty="0"/>
              <a:t>with locations </a:t>
            </a:r>
            <a:r>
              <a:rPr lang="en-GB" sz="3600" dirty="0">
                <a:solidFill>
                  <a:schemeClr val="bg1"/>
                </a:solidFill>
                <a:latin typeface="TWK Everett" panose="020B0204000000000000" pitchFamily="34" charset="0"/>
              </a:rPr>
              <a:t>is still effective for classical token theft.</a:t>
            </a:r>
          </a:p>
          <a:p>
            <a:r>
              <a:rPr lang="en-GB" dirty="0"/>
              <a:t>Not all cloud applications support CAE unfortunately (like Azure portal!)</a:t>
            </a:r>
          </a:p>
          <a:p>
            <a:r>
              <a:rPr lang="en-GB" dirty="0"/>
              <a:t>Entra uses IP address making request not IP in token (why you may see 2 IP addresses in CAE token log) – </a:t>
            </a:r>
            <a:r>
              <a:rPr lang="en-GB" i="1" dirty="0"/>
              <a:t>More Significant than it sounds!</a:t>
            </a:r>
          </a:p>
        </p:txBody>
      </p:sp>
      <p:pic>
        <p:nvPicPr>
          <p:cNvPr id="5" name="Picture 4" descr="A screenshot of a computer&#10;&#10;Description automatically generated">
            <a:extLst>
              <a:ext uri="{FF2B5EF4-FFF2-40B4-BE49-F238E27FC236}">
                <a16:creationId xmlns:a16="http://schemas.microsoft.com/office/drawing/2014/main" id="{1ED13271-B0D0-7484-0ED4-5C65A0051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4610100"/>
            <a:ext cx="10596987" cy="5969636"/>
          </a:xfrm>
          <a:prstGeom prst="rect">
            <a:avLst/>
          </a:prstGeom>
        </p:spPr>
      </p:pic>
      <p:sp>
        <p:nvSpPr>
          <p:cNvPr id="6" name="TextBox 5">
            <a:extLst>
              <a:ext uri="{FF2B5EF4-FFF2-40B4-BE49-F238E27FC236}">
                <a16:creationId xmlns:a16="http://schemas.microsoft.com/office/drawing/2014/main" id="{EE6A66ED-0427-62A8-BE61-19DE238E55FA}"/>
              </a:ext>
            </a:extLst>
          </p:cNvPr>
          <p:cNvSpPr txBox="1"/>
          <p:nvPr/>
        </p:nvSpPr>
        <p:spPr>
          <a:xfrm>
            <a:off x="12649200" y="8339806"/>
            <a:ext cx="4764061" cy="2554545"/>
          </a:xfrm>
          <a:prstGeom prst="rect">
            <a:avLst/>
          </a:prstGeom>
          <a:noFill/>
        </p:spPr>
        <p:txBody>
          <a:bodyPr wrap="none" rtlCol="0">
            <a:spAutoFit/>
          </a:bodyPr>
          <a:lstStyle/>
          <a:p>
            <a:r>
              <a:rPr lang="en-GB" sz="3200" dirty="0">
                <a:solidFill>
                  <a:srgbClr val="FF0000"/>
                </a:solidFill>
              </a:rPr>
              <a:t>CA Setup: </a:t>
            </a:r>
            <a:br>
              <a:rPr lang="en-GB" sz="3200" dirty="0">
                <a:solidFill>
                  <a:srgbClr val="FF0000"/>
                </a:solidFill>
              </a:rPr>
            </a:br>
            <a:r>
              <a:rPr lang="en-GB" sz="3200" dirty="0">
                <a:solidFill>
                  <a:srgbClr val="FF0000"/>
                </a:solidFill>
              </a:rPr>
              <a:t>Block Access</a:t>
            </a:r>
          </a:p>
          <a:p>
            <a:pPr marL="457200" indent="-457200">
              <a:buFont typeface="Arial" panose="020B0604020202020204" pitchFamily="34" charset="0"/>
              <a:buChar char="•"/>
            </a:pPr>
            <a:r>
              <a:rPr lang="en-GB" sz="3200" dirty="0">
                <a:solidFill>
                  <a:srgbClr val="FF0000"/>
                </a:solidFill>
              </a:rPr>
              <a:t>Exclude Trusted Location</a:t>
            </a:r>
          </a:p>
          <a:p>
            <a:pPr marL="457200" indent="-457200">
              <a:buFont typeface="Arial" panose="020B0604020202020204" pitchFamily="34" charset="0"/>
              <a:buChar char="•"/>
            </a:pPr>
            <a:r>
              <a:rPr lang="en-GB" sz="3200" dirty="0">
                <a:solidFill>
                  <a:srgbClr val="FF0000"/>
                </a:solidFill>
              </a:rPr>
              <a:t>Strictly Enforce CAE</a:t>
            </a:r>
          </a:p>
          <a:p>
            <a:endParaRPr lang="en-GB" sz="3200" dirty="0">
              <a:solidFill>
                <a:srgbClr val="FF0000"/>
              </a:solidFill>
            </a:endParaRPr>
          </a:p>
        </p:txBody>
      </p:sp>
      <p:sp>
        <p:nvSpPr>
          <p:cNvPr id="7" name="TextBox 6">
            <a:extLst>
              <a:ext uri="{FF2B5EF4-FFF2-40B4-BE49-F238E27FC236}">
                <a16:creationId xmlns:a16="http://schemas.microsoft.com/office/drawing/2014/main" id="{59019AB2-93C2-DD60-774D-98F89814AF38}"/>
              </a:ext>
            </a:extLst>
          </p:cNvPr>
          <p:cNvSpPr txBox="1"/>
          <p:nvPr/>
        </p:nvSpPr>
        <p:spPr>
          <a:xfrm>
            <a:off x="8115168" y="6105621"/>
            <a:ext cx="7739619" cy="369332"/>
          </a:xfrm>
          <a:prstGeom prst="rect">
            <a:avLst/>
          </a:prstGeom>
          <a:noFill/>
        </p:spPr>
        <p:txBody>
          <a:bodyPr wrap="none" rtlCol="0">
            <a:spAutoFit/>
          </a:bodyPr>
          <a:lstStyle/>
          <a:p>
            <a:r>
              <a:rPr lang="en-GB" dirty="0">
                <a:solidFill>
                  <a:srgbClr val="FF0000"/>
                </a:solidFill>
              </a:rPr>
              <a:t>FYI: No 28-hour lifetime when exceeding 5000 IP limit e.g. Country</a:t>
            </a:r>
          </a:p>
        </p:txBody>
      </p:sp>
    </p:spTree>
    <p:extLst>
      <p:ext uri="{BB962C8B-B14F-4D97-AF65-F5344CB8AC3E}">
        <p14:creationId xmlns:p14="http://schemas.microsoft.com/office/powerpoint/2010/main" val="3979678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a:xfrm>
            <a:off x="292518" y="1063615"/>
            <a:ext cx="14871282" cy="886703"/>
          </a:xfrm>
        </p:spPr>
        <p:txBody>
          <a:bodyPr>
            <a:normAutofit fontScale="90000"/>
          </a:bodyPr>
          <a:lstStyle/>
          <a:p>
            <a:pPr defTabSz="1828755">
              <a:lnSpc>
                <a:spcPct val="120000"/>
              </a:lnSpc>
            </a:pPr>
            <a:r>
              <a:rPr lang="en-GB" sz="4400" dirty="0">
                <a:solidFill>
                  <a:prstClr val="white"/>
                </a:solidFill>
                <a:latin typeface="TWK Everett" panose="020B0204000000000000" pitchFamily="34" charset="0"/>
              </a:rPr>
              <a:t>Conditional Access: Lock Down MFA registration/ Device Enrolment</a:t>
            </a: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p:txBody>
          <a:bodyPr/>
          <a:lstStyle/>
          <a:p>
            <a:pPr marL="0" indent="0">
              <a:buNone/>
            </a:pPr>
            <a:endParaRPr lang="en-GB" dirty="0"/>
          </a:p>
          <a:p>
            <a:pPr marL="0" indent="0">
              <a:buNone/>
            </a:pPr>
            <a:endParaRPr lang="en-GB" dirty="0"/>
          </a:p>
        </p:txBody>
      </p:sp>
      <p:sp>
        <p:nvSpPr>
          <p:cNvPr id="4" name="Text Placeholder 2">
            <a:extLst>
              <a:ext uri="{FF2B5EF4-FFF2-40B4-BE49-F238E27FC236}">
                <a16:creationId xmlns:a16="http://schemas.microsoft.com/office/drawing/2014/main" id="{FEFED70A-72B5-6C7C-FDD7-D65B408D0CBA}"/>
              </a:ext>
            </a:extLst>
          </p:cNvPr>
          <p:cNvSpPr txBox="1">
            <a:spLocks/>
          </p:cNvSpPr>
          <p:nvPr/>
        </p:nvSpPr>
        <p:spPr>
          <a:xfrm>
            <a:off x="444921" y="2493009"/>
            <a:ext cx="17554158" cy="7276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Attacker may try to enrol device/MFA (or trick user into doing it for them)</a:t>
            </a:r>
          </a:p>
          <a:p>
            <a:r>
              <a:rPr lang="en-GB" sz="2000" dirty="0"/>
              <a:t>Restrict Users from joining Devices to Entra / Intune</a:t>
            </a:r>
          </a:p>
          <a:p>
            <a:r>
              <a:rPr lang="en-GB" sz="2000" dirty="0"/>
              <a:t>Consider Blocking MFA registration from non-approved locations and/or Block enrolling MFA unless company owned device </a:t>
            </a:r>
          </a:p>
          <a:p>
            <a:r>
              <a:rPr lang="en-GB" sz="2000" dirty="0"/>
              <a:t>No block option for Registering devices “action” but can use phishing resistant Grant here</a:t>
            </a:r>
          </a:p>
          <a:p>
            <a:r>
              <a:rPr lang="en-GB" sz="2000" dirty="0"/>
              <a:t>No need for separate Location based CA if already covered by a Location based CA targeting </a:t>
            </a:r>
            <a:r>
              <a:rPr lang="en-GB" sz="2000" b="1" dirty="0"/>
              <a:t>all apps</a:t>
            </a:r>
          </a:p>
          <a:p>
            <a:r>
              <a:rPr lang="en-GB" sz="2000" dirty="0"/>
              <a:t>Also consider Intune enrolment restrictions (block personal MacOS/windows perhaps? Block Linux enrolment with CA targeting Microsoft Intune Enrolment as not an option in enrolment restriction:  https://timmyit.com/2022/11/08/block-linux-enrollment-into-microsoft-intune-with-conditional-access/</a:t>
            </a:r>
          </a:p>
          <a:p>
            <a:r>
              <a:rPr lang="en-GB" sz="2000" dirty="0"/>
              <a:t>A BYOD user device with Windows Hello can be used to bypass phishing-resistant auth strength – (Thanks Lewis Barry!) – Enrolment Restrictions/custom auth strengths</a:t>
            </a:r>
          </a:p>
          <a:p>
            <a:endParaRPr lang="en-GB" sz="2000" dirty="0"/>
          </a:p>
        </p:txBody>
      </p:sp>
      <p:pic>
        <p:nvPicPr>
          <p:cNvPr id="7" name="Picture 6">
            <a:extLst>
              <a:ext uri="{FF2B5EF4-FFF2-40B4-BE49-F238E27FC236}">
                <a16:creationId xmlns:a16="http://schemas.microsoft.com/office/drawing/2014/main" id="{34D90636-2730-08A1-A79D-47F22359A7B2}"/>
              </a:ext>
            </a:extLst>
          </p:cNvPr>
          <p:cNvPicPr>
            <a:picLocks noChangeAspect="1"/>
          </p:cNvPicPr>
          <p:nvPr/>
        </p:nvPicPr>
        <p:blipFill rotWithShape="1">
          <a:blip r:embed="rId3"/>
          <a:srcRect b="2911"/>
          <a:stretch/>
        </p:blipFill>
        <p:spPr>
          <a:xfrm>
            <a:off x="1522428" y="6197717"/>
            <a:ext cx="6266117" cy="4568631"/>
          </a:xfrm>
          <a:prstGeom prst="rect">
            <a:avLst/>
          </a:prstGeom>
        </p:spPr>
      </p:pic>
      <p:pic>
        <p:nvPicPr>
          <p:cNvPr id="6" name="Picture 5">
            <a:extLst>
              <a:ext uri="{FF2B5EF4-FFF2-40B4-BE49-F238E27FC236}">
                <a16:creationId xmlns:a16="http://schemas.microsoft.com/office/drawing/2014/main" id="{F125A94A-A463-7418-96F4-981CB7971825}"/>
              </a:ext>
            </a:extLst>
          </p:cNvPr>
          <p:cNvPicPr>
            <a:picLocks noChangeAspect="1"/>
          </p:cNvPicPr>
          <p:nvPr/>
        </p:nvPicPr>
        <p:blipFill>
          <a:blip r:embed="rId4"/>
          <a:stretch>
            <a:fillRect/>
          </a:stretch>
        </p:blipFill>
        <p:spPr>
          <a:xfrm>
            <a:off x="8542726" y="6743291"/>
            <a:ext cx="8721222" cy="2101399"/>
          </a:xfrm>
          <a:prstGeom prst="rect">
            <a:avLst/>
          </a:prstGeom>
        </p:spPr>
      </p:pic>
      <p:sp>
        <p:nvSpPr>
          <p:cNvPr id="8" name="TextBox 7">
            <a:extLst>
              <a:ext uri="{FF2B5EF4-FFF2-40B4-BE49-F238E27FC236}">
                <a16:creationId xmlns:a16="http://schemas.microsoft.com/office/drawing/2014/main" id="{81B6D7C1-D4BE-7AF7-8435-55D594952E7A}"/>
              </a:ext>
            </a:extLst>
          </p:cNvPr>
          <p:cNvSpPr txBox="1"/>
          <p:nvPr/>
        </p:nvSpPr>
        <p:spPr>
          <a:xfrm>
            <a:off x="8788537" y="6012181"/>
            <a:ext cx="8229600" cy="830997"/>
          </a:xfrm>
          <a:prstGeom prst="rect">
            <a:avLst/>
          </a:prstGeom>
          <a:noFill/>
        </p:spPr>
        <p:txBody>
          <a:bodyPr wrap="square" rtlCol="0">
            <a:spAutoFit/>
          </a:bodyPr>
          <a:lstStyle/>
          <a:p>
            <a:r>
              <a:rPr lang="en-GB" sz="2400" dirty="0">
                <a:solidFill>
                  <a:srgbClr val="FF0000"/>
                </a:solidFill>
              </a:rPr>
              <a:t>Legacy Option! – Migrate to conditional access for finer control:</a:t>
            </a:r>
          </a:p>
        </p:txBody>
      </p:sp>
      <p:sp>
        <p:nvSpPr>
          <p:cNvPr id="5" name="TextBox 4">
            <a:extLst>
              <a:ext uri="{FF2B5EF4-FFF2-40B4-BE49-F238E27FC236}">
                <a16:creationId xmlns:a16="http://schemas.microsoft.com/office/drawing/2014/main" id="{6BAD4D2B-5DBF-D99E-8BF7-E9020B115F5A}"/>
              </a:ext>
            </a:extLst>
          </p:cNvPr>
          <p:cNvSpPr txBox="1"/>
          <p:nvPr/>
        </p:nvSpPr>
        <p:spPr>
          <a:xfrm>
            <a:off x="7287378" y="1626408"/>
            <a:ext cx="9876422" cy="400110"/>
          </a:xfrm>
          <a:prstGeom prst="rect">
            <a:avLst/>
          </a:prstGeom>
          <a:noFill/>
        </p:spPr>
        <p:txBody>
          <a:bodyPr wrap="none" rtlCol="0">
            <a:spAutoFit/>
          </a:bodyPr>
          <a:lstStyle/>
          <a:p>
            <a:r>
              <a:rPr lang="en-GB" sz="2000" dirty="0">
                <a:solidFill>
                  <a:srgbClr val="FF0000"/>
                </a:solidFill>
              </a:rPr>
              <a:t>Leverage device is MDM managed &amp; compliant over fact it is just Entra Joined</a:t>
            </a:r>
          </a:p>
        </p:txBody>
      </p:sp>
      <p:pic>
        <p:nvPicPr>
          <p:cNvPr id="10" name="Picture 9">
            <a:extLst>
              <a:ext uri="{FF2B5EF4-FFF2-40B4-BE49-F238E27FC236}">
                <a16:creationId xmlns:a16="http://schemas.microsoft.com/office/drawing/2014/main" id="{346F9B17-00B3-2CF4-8C14-E7F631876321}"/>
              </a:ext>
            </a:extLst>
          </p:cNvPr>
          <p:cNvPicPr>
            <a:picLocks noChangeAspect="1"/>
          </p:cNvPicPr>
          <p:nvPr/>
        </p:nvPicPr>
        <p:blipFill>
          <a:blip r:embed="rId5"/>
          <a:stretch>
            <a:fillRect/>
          </a:stretch>
        </p:blipFill>
        <p:spPr>
          <a:xfrm>
            <a:off x="12421550" y="8997967"/>
            <a:ext cx="4842398" cy="1155665"/>
          </a:xfrm>
          <a:prstGeom prst="rect">
            <a:avLst/>
          </a:prstGeom>
        </p:spPr>
      </p:pic>
    </p:spTree>
    <p:extLst>
      <p:ext uri="{BB962C8B-B14F-4D97-AF65-F5344CB8AC3E}">
        <p14:creationId xmlns:p14="http://schemas.microsoft.com/office/powerpoint/2010/main" val="3031032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GB" sz="4400" dirty="0">
                <a:solidFill>
                  <a:prstClr val="white"/>
                </a:solidFill>
                <a:latin typeface="TWK Everett" panose="020B0204000000000000" pitchFamily="34" charset="0"/>
              </a:rPr>
              <a:t>MFA App: Show Location</a:t>
            </a: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p:txBody>
          <a:bodyPr/>
          <a:lstStyle/>
          <a:p>
            <a:pPr marL="0" indent="0">
              <a:buNone/>
            </a:pPr>
            <a:endParaRPr lang="en-GB" dirty="0"/>
          </a:p>
          <a:p>
            <a:pPr marL="0" indent="0">
              <a:buNone/>
            </a:pPr>
            <a:endParaRPr lang="en-GB" dirty="0"/>
          </a:p>
        </p:txBody>
      </p:sp>
      <p:sp>
        <p:nvSpPr>
          <p:cNvPr id="4" name="Text Placeholder 2">
            <a:extLst>
              <a:ext uri="{FF2B5EF4-FFF2-40B4-BE49-F238E27FC236}">
                <a16:creationId xmlns:a16="http://schemas.microsoft.com/office/drawing/2014/main" id="{FEFED70A-72B5-6C7C-FDD7-D65B408D0CBA}"/>
              </a:ext>
            </a:extLst>
          </p:cNvPr>
          <p:cNvSpPr txBox="1">
            <a:spLocks/>
          </p:cNvSpPr>
          <p:nvPr/>
        </p:nvSpPr>
        <p:spPr>
          <a:xfrm>
            <a:off x="444921" y="2493009"/>
            <a:ext cx="17554158" cy="7276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13314" name="Picture 2">
            <a:extLst>
              <a:ext uri="{FF2B5EF4-FFF2-40B4-BE49-F238E27FC236}">
                <a16:creationId xmlns:a16="http://schemas.microsoft.com/office/drawing/2014/main" id="{C78E2C67-45A8-54D8-4C97-0BC5A5A5A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16" y="3870325"/>
            <a:ext cx="10944225" cy="6391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5D66422F-707E-3AD8-3B71-434B24A1B297}"/>
              </a:ext>
            </a:extLst>
          </p:cNvPr>
          <p:cNvSpPr txBox="1">
            <a:spLocks/>
          </p:cNvSpPr>
          <p:nvPr/>
        </p:nvSpPr>
        <p:spPr>
          <a:xfrm>
            <a:off x="165018" y="1939292"/>
            <a:ext cx="17554158" cy="7276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Only really works if user is not prompt fatigued</a:t>
            </a:r>
          </a:p>
          <a:p>
            <a:r>
              <a:rPr lang="en-GB" dirty="0"/>
              <a:t>Location not the most accurate, users may flag legitimate sign-ins as malicious. Residential proxy may be close enough to within reasonable doubt </a:t>
            </a:r>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32E1B51C-7F6F-64CC-CD44-043B16E43A48}"/>
              </a:ext>
            </a:extLst>
          </p:cNvPr>
          <p:cNvPicPr>
            <a:picLocks noChangeAspect="1"/>
          </p:cNvPicPr>
          <p:nvPr/>
        </p:nvPicPr>
        <p:blipFill>
          <a:blip r:embed="rId4"/>
          <a:stretch>
            <a:fillRect/>
          </a:stretch>
        </p:blipFill>
        <p:spPr>
          <a:xfrm>
            <a:off x="12356432" y="3714061"/>
            <a:ext cx="5426496" cy="6572939"/>
          </a:xfrm>
          <a:prstGeom prst="rect">
            <a:avLst/>
          </a:prstGeom>
        </p:spPr>
      </p:pic>
    </p:spTree>
    <p:extLst>
      <p:ext uri="{BB962C8B-B14F-4D97-AF65-F5344CB8AC3E}">
        <p14:creationId xmlns:p14="http://schemas.microsoft.com/office/powerpoint/2010/main" val="2309980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47F3D-AC22-9BAB-2EE6-C852E9D03F03}"/>
              </a:ext>
            </a:extLst>
          </p:cNvPr>
          <p:cNvSpPr>
            <a:spLocks noGrp="1"/>
          </p:cNvSpPr>
          <p:nvPr>
            <p:ph type="title"/>
          </p:nvPr>
        </p:nvSpPr>
        <p:spPr/>
        <p:txBody>
          <a:bodyPr/>
          <a:lstStyle/>
          <a:p>
            <a:r>
              <a:rPr lang="en-GB"/>
              <a:t>“Bypasses” </a:t>
            </a:r>
            <a:r>
              <a:rPr lang="en-GB" dirty="0"/>
              <a:t>Number Matching too!</a:t>
            </a:r>
          </a:p>
        </p:txBody>
      </p:sp>
      <p:sp>
        <p:nvSpPr>
          <p:cNvPr id="3" name="Text Placeholder 2">
            <a:extLst>
              <a:ext uri="{FF2B5EF4-FFF2-40B4-BE49-F238E27FC236}">
                <a16:creationId xmlns:a16="http://schemas.microsoft.com/office/drawing/2014/main" id="{2B57D50E-5909-6408-690F-FBB07DEE49A7}"/>
              </a:ext>
            </a:extLst>
          </p:cNvPr>
          <p:cNvSpPr>
            <a:spLocks noGrp="1"/>
          </p:cNvSpPr>
          <p:nvPr>
            <p:ph type="body" sz="quarter" idx="10"/>
          </p:nvPr>
        </p:nvSpPr>
        <p:spPr/>
        <p:txBody>
          <a:bodyPr/>
          <a:lstStyle/>
          <a:p>
            <a:r>
              <a:rPr lang="en-GB" dirty="0"/>
              <a:t>While SMS was demonstrated, can bypass number matching/</a:t>
            </a:r>
            <a:r>
              <a:rPr lang="en-GB" dirty="0" err="1"/>
              <a:t>Passwordless</a:t>
            </a:r>
            <a:r>
              <a:rPr lang="en-GB" dirty="0"/>
              <a:t> MFA (not to be confused with Passkey/FIDO) too</a:t>
            </a:r>
          </a:p>
          <a:p>
            <a:r>
              <a:rPr lang="en-GB" dirty="0"/>
              <a:t>Though Microsoft Authenticator does sometimes suppress malicious MFA prompts</a:t>
            </a:r>
          </a:p>
        </p:txBody>
      </p:sp>
      <p:pic>
        <p:nvPicPr>
          <p:cNvPr id="6" name="Picture 5">
            <a:hlinkClick r:id="rId3"/>
            <a:extLst>
              <a:ext uri="{FF2B5EF4-FFF2-40B4-BE49-F238E27FC236}">
                <a16:creationId xmlns:a16="http://schemas.microsoft.com/office/drawing/2014/main" id="{9A157F81-BA61-7851-A828-96367B995FAD}"/>
              </a:ext>
            </a:extLst>
          </p:cNvPr>
          <p:cNvPicPr>
            <a:picLocks noChangeAspect="1"/>
          </p:cNvPicPr>
          <p:nvPr/>
        </p:nvPicPr>
        <p:blipFill>
          <a:blip r:embed="rId4"/>
          <a:stretch>
            <a:fillRect/>
          </a:stretch>
        </p:blipFill>
        <p:spPr>
          <a:xfrm>
            <a:off x="2667000" y="4475287"/>
            <a:ext cx="12326368" cy="5664336"/>
          </a:xfrm>
          <a:prstGeom prst="rect">
            <a:avLst/>
          </a:prstGeom>
        </p:spPr>
      </p:pic>
    </p:spTree>
    <p:extLst>
      <p:ext uri="{BB962C8B-B14F-4D97-AF65-F5344CB8AC3E}">
        <p14:creationId xmlns:p14="http://schemas.microsoft.com/office/powerpoint/2010/main" val="1371398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GB" sz="4400" dirty="0">
                <a:solidFill>
                  <a:prstClr val="white"/>
                </a:solidFill>
                <a:latin typeface="TWK Everett" panose="020B0204000000000000" pitchFamily="34" charset="0"/>
              </a:rPr>
              <a:t>Newly Registered Domains</a:t>
            </a: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p:txBody>
          <a:bodyPr/>
          <a:lstStyle/>
          <a:p>
            <a:r>
              <a:rPr lang="en-GB" dirty="0"/>
              <a:t>Attackers are impatient and use newly registered domains so consider blocking</a:t>
            </a:r>
          </a:p>
          <a:p>
            <a:endParaRPr lang="en-GB" dirty="0"/>
          </a:p>
          <a:p>
            <a:r>
              <a:rPr lang="en-GB" dirty="0"/>
              <a:t>In Defender for endpoint this can be done with web content filtering (ensure network protection is enabled)</a:t>
            </a:r>
          </a:p>
          <a:p>
            <a:endParaRPr lang="en-GB" dirty="0"/>
          </a:p>
          <a:p>
            <a:r>
              <a:rPr lang="en-GB" dirty="0"/>
              <a:t>Microsoft defines Newly registered as domains registered in the past 30 days that have not yet been moved to another category.</a:t>
            </a:r>
          </a:p>
          <a:p>
            <a:endParaRPr lang="en-GB" dirty="0"/>
          </a:p>
          <a:p>
            <a:endParaRPr lang="en-GB" dirty="0"/>
          </a:p>
        </p:txBody>
      </p:sp>
      <p:pic>
        <p:nvPicPr>
          <p:cNvPr id="8" name="Picture 7">
            <a:extLst>
              <a:ext uri="{FF2B5EF4-FFF2-40B4-BE49-F238E27FC236}">
                <a16:creationId xmlns:a16="http://schemas.microsoft.com/office/drawing/2014/main" id="{E81AE7A9-86E2-59E5-8025-260CF8ADDB84}"/>
              </a:ext>
            </a:extLst>
          </p:cNvPr>
          <p:cNvPicPr>
            <a:picLocks noChangeAspect="1"/>
          </p:cNvPicPr>
          <p:nvPr/>
        </p:nvPicPr>
        <p:blipFill>
          <a:blip r:embed="rId3"/>
          <a:stretch>
            <a:fillRect/>
          </a:stretch>
        </p:blipFill>
        <p:spPr>
          <a:xfrm>
            <a:off x="5771250" y="6896100"/>
            <a:ext cx="6745500" cy="3584683"/>
          </a:xfrm>
          <a:prstGeom prst="rect">
            <a:avLst/>
          </a:prstGeom>
        </p:spPr>
      </p:pic>
      <p:sp>
        <p:nvSpPr>
          <p:cNvPr id="5" name="TextBox 4">
            <a:extLst>
              <a:ext uri="{FF2B5EF4-FFF2-40B4-BE49-F238E27FC236}">
                <a16:creationId xmlns:a16="http://schemas.microsoft.com/office/drawing/2014/main" id="{C66EDC0B-94D5-8115-D1A6-1CEF5C02904B}"/>
              </a:ext>
            </a:extLst>
          </p:cNvPr>
          <p:cNvSpPr txBox="1"/>
          <p:nvPr/>
        </p:nvSpPr>
        <p:spPr>
          <a:xfrm>
            <a:off x="7543800" y="878950"/>
            <a:ext cx="5193666" cy="369332"/>
          </a:xfrm>
          <a:prstGeom prst="rect">
            <a:avLst/>
          </a:prstGeom>
          <a:noFill/>
        </p:spPr>
        <p:txBody>
          <a:bodyPr wrap="none" rtlCol="0">
            <a:spAutoFit/>
          </a:bodyPr>
          <a:lstStyle/>
          <a:p>
            <a:r>
              <a:rPr lang="en-GB" dirty="0">
                <a:solidFill>
                  <a:srgbClr val="FF0000"/>
                </a:solidFill>
              </a:rPr>
              <a:t>Finally, he stopped talking about conditional access….</a:t>
            </a:r>
          </a:p>
        </p:txBody>
      </p:sp>
    </p:spTree>
    <p:extLst>
      <p:ext uri="{BB962C8B-B14F-4D97-AF65-F5344CB8AC3E}">
        <p14:creationId xmlns:p14="http://schemas.microsoft.com/office/powerpoint/2010/main" val="169506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GB" sz="4400" dirty="0">
                <a:solidFill>
                  <a:prstClr val="white"/>
                </a:solidFill>
                <a:latin typeface="TWK Everett" panose="020B0204000000000000" pitchFamily="34" charset="0"/>
              </a:rPr>
              <a:t>Abused TLDs (.zip, .top, .</a:t>
            </a:r>
            <a:r>
              <a:rPr lang="en-GB" sz="4400" dirty="0" err="1">
                <a:solidFill>
                  <a:prstClr val="white"/>
                </a:solidFill>
                <a:latin typeface="TWK Everett" panose="020B0204000000000000" pitchFamily="34" charset="0"/>
              </a:rPr>
              <a:t>ru</a:t>
            </a:r>
            <a:r>
              <a:rPr lang="en-GB" sz="4400" dirty="0">
                <a:solidFill>
                  <a:prstClr val="white"/>
                </a:solidFill>
                <a:latin typeface="TWK Everett" panose="020B0204000000000000" pitchFamily="34" charset="0"/>
              </a:rPr>
              <a:t>)</a:t>
            </a: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a:xfrm>
            <a:off x="5340771" y="2766947"/>
            <a:ext cx="17554158" cy="7276470"/>
          </a:xfrm>
        </p:spPr>
        <p:txBody>
          <a:bodyPr/>
          <a:lstStyle/>
          <a:p>
            <a:pPr marL="0" indent="0">
              <a:buNone/>
            </a:pPr>
            <a:endParaRPr lang="en-GB" dirty="0"/>
          </a:p>
          <a:p>
            <a:pPr marL="0" indent="0">
              <a:buNone/>
            </a:pPr>
            <a:endParaRPr lang="en-GB" dirty="0"/>
          </a:p>
        </p:txBody>
      </p:sp>
      <p:sp>
        <p:nvSpPr>
          <p:cNvPr id="4" name="Text Placeholder 2">
            <a:extLst>
              <a:ext uri="{FF2B5EF4-FFF2-40B4-BE49-F238E27FC236}">
                <a16:creationId xmlns:a16="http://schemas.microsoft.com/office/drawing/2014/main" id="{FEFED70A-72B5-6C7C-FDD7-D65B408D0CBA}"/>
              </a:ext>
            </a:extLst>
          </p:cNvPr>
          <p:cNvSpPr txBox="1">
            <a:spLocks/>
          </p:cNvSpPr>
          <p:nvPr/>
        </p:nvSpPr>
        <p:spPr>
          <a:xfrm>
            <a:off x="444921" y="2493009"/>
            <a:ext cx="17554158" cy="7276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14338" name="Picture 2">
            <a:extLst>
              <a:ext uri="{FF2B5EF4-FFF2-40B4-BE49-F238E27FC236}">
                <a16:creationId xmlns:a16="http://schemas.microsoft.com/office/drawing/2014/main" id="{D0D92971-3642-A9CD-5D32-2FF324A33B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547" b="42372"/>
          <a:stretch/>
        </p:blipFill>
        <p:spPr bwMode="auto">
          <a:xfrm>
            <a:off x="288921" y="3357225"/>
            <a:ext cx="7407280" cy="300547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219F1641-0554-EAF5-EA4D-0BDFCBA73305}"/>
              </a:ext>
            </a:extLst>
          </p:cNvPr>
          <p:cNvSpPr txBox="1">
            <a:spLocks/>
          </p:cNvSpPr>
          <p:nvPr/>
        </p:nvSpPr>
        <p:spPr>
          <a:xfrm>
            <a:off x="128991" y="2188209"/>
            <a:ext cx="17554158" cy="7276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Text Placeholder 2">
            <a:extLst>
              <a:ext uri="{FF2B5EF4-FFF2-40B4-BE49-F238E27FC236}">
                <a16:creationId xmlns:a16="http://schemas.microsoft.com/office/drawing/2014/main" id="{AE198EA5-A9E3-102C-76A9-D225646D7B6A}"/>
              </a:ext>
            </a:extLst>
          </p:cNvPr>
          <p:cNvSpPr txBox="1">
            <a:spLocks/>
          </p:cNvSpPr>
          <p:nvPr/>
        </p:nvSpPr>
        <p:spPr>
          <a:xfrm>
            <a:off x="205191" y="2059354"/>
            <a:ext cx="17554158" cy="788474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		Ref: https://github.com/jkerai1/TLD-TABL-Block </a:t>
            </a:r>
          </a:p>
        </p:txBody>
      </p:sp>
      <p:sp>
        <p:nvSpPr>
          <p:cNvPr id="8" name="AutoShape 10">
            <a:extLst>
              <a:ext uri="{FF2B5EF4-FFF2-40B4-BE49-F238E27FC236}">
                <a16:creationId xmlns:a16="http://schemas.microsoft.com/office/drawing/2014/main" id="{BE860925-F0C7-DAB3-AC80-9FFFE576EE64}"/>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a:extLst>
              <a:ext uri="{FF2B5EF4-FFF2-40B4-BE49-F238E27FC236}">
                <a16:creationId xmlns:a16="http://schemas.microsoft.com/office/drawing/2014/main" id="{F1113477-1725-9936-312B-931D26C67A7C}"/>
              </a:ext>
            </a:extLst>
          </p:cNvPr>
          <p:cNvPicPr>
            <a:picLocks noChangeAspect="1"/>
          </p:cNvPicPr>
          <p:nvPr/>
        </p:nvPicPr>
        <p:blipFill>
          <a:blip r:embed="rId4"/>
          <a:stretch>
            <a:fillRect/>
          </a:stretch>
        </p:blipFill>
        <p:spPr>
          <a:xfrm>
            <a:off x="11651720" y="1425254"/>
            <a:ext cx="5863523" cy="8761671"/>
          </a:xfrm>
          <a:prstGeom prst="rect">
            <a:avLst/>
          </a:prstGeom>
        </p:spPr>
      </p:pic>
      <p:pic>
        <p:nvPicPr>
          <p:cNvPr id="20482" name="Picture 2">
            <a:extLst>
              <a:ext uri="{FF2B5EF4-FFF2-40B4-BE49-F238E27FC236}">
                <a16:creationId xmlns:a16="http://schemas.microsoft.com/office/drawing/2014/main" id="{0531DC1D-1985-4202-818A-84FCAE36E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26" y="1883408"/>
            <a:ext cx="9341974" cy="72984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1995EF-F614-D092-5882-363897EC46F9}"/>
              </a:ext>
            </a:extLst>
          </p:cNvPr>
          <p:cNvSpPr txBox="1"/>
          <p:nvPr/>
        </p:nvSpPr>
        <p:spPr>
          <a:xfrm>
            <a:off x="13200970" y="4703059"/>
            <a:ext cx="2950812" cy="1815882"/>
          </a:xfrm>
          <a:prstGeom prst="rect">
            <a:avLst/>
          </a:prstGeom>
          <a:noFill/>
        </p:spPr>
        <p:txBody>
          <a:bodyPr wrap="square" rtlCol="0">
            <a:spAutoFit/>
          </a:bodyPr>
          <a:lstStyle/>
          <a:p>
            <a:r>
              <a:rPr lang="en-GB" sz="2800" dirty="0">
                <a:solidFill>
                  <a:srgbClr val="FF0000"/>
                </a:solidFill>
              </a:rPr>
              <a:t>Drop any email containing the TLD as a URL inside the email</a:t>
            </a:r>
          </a:p>
        </p:txBody>
      </p:sp>
      <p:sp>
        <p:nvSpPr>
          <p:cNvPr id="9" name="TextBox 8">
            <a:extLst>
              <a:ext uri="{FF2B5EF4-FFF2-40B4-BE49-F238E27FC236}">
                <a16:creationId xmlns:a16="http://schemas.microsoft.com/office/drawing/2014/main" id="{D40AB9FC-B4EF-32BF-43B5-EC943F628C52}"/>
              </a:ext>
            </a:extLst>
          </p:cNvPr>
          <p:cNvSpPr txBox="1"/>
          <p:nvPr/>
        </p:nvSpPr>
        <p:spPr>
          <a:xfrm>
            <a:off x="12992000" y="7793991"/>
            <a:ext cx="5091032" cy="1323439"/>
          </a:xfrm>
          <a:prstGeom prst="rect">
            <a:avLst/>
          </a:prstGeom>
          <a:noFill/>
        </p:spPr>
        <p:txBody>
          <a:bodyPr wrap="square" rtlCol="0">
            <a:spAutoFit/>
          </a:bodyPr>
          <a:lstStyle/>
          <a:p>
            <a:r>
              <a:rPr lang="en-GB" sz="2000" b="1" dirty="0">
                <a:solidFill>
                  <a:srgbClr val="FF0000"/>
                </a:solidFill>
              </a:rPr>
              <a:t>No TLD option for sender domains in TABL but you can use Exchange transport rule for this</a:t>
            </a:r>
          </a:p>
          <a:p>
            <a:endParaRPr lang="en-GB" sz="2000" dirty="0">
              <a:solidFill>
                <a:srgbClr val="FF0000"/>
              </a:solidFill>
            </a:endParaRPr>
          </a:p>
        </p:txBody>
      </p:sp>
      <p:sp>
        <p:nvSpPr>
          <p:cNvPr id="10" name="TextBox 9">
            <a:extLst>
              <a:ext uri="{FF2B5EF4-FFF2-40B4-BE49-F238E27FC236}">
                <a16:creationId xmlns:a16="http://schemas.microsoft.com/office/drawing/2014/main" id="{03DE4C78-B5E2-FF63-5AB1-147F50E0F8D5}"/>
              </a:ext>
            </a:extLst>
          </p:cNvPr>
          <p:cNvSpPr txBox="1"/>
          <p:nvPr/>
        </p:nvSpPr>
        <p:spPr>
          <a:xfrm>
            <a:off x="4307700" y="2987892"/>
            <a:ext cx="3236099" cy="954107"/>
          </a:xfrm>
          <a:prstGeom prst="rect">
            <a:avLst/>
          </a:prstGeom>
          <a:noFill/>
        </p:spPr>
        <p:txBody>
          <a:bodyPr wrap="square" rtlCol="0">
            <a:spAutoFit/>
          </a:bodyPr>
          <a:lstStyle/>
          <a:p>
            <a:r>
              <a:rPr lang="en-GB" sz="2800" dirty="0">
                <a:solidFill>
                  <a:srgbClr val="FF0000"/>
                </a:solidFill>
              </a:rPr>
              <a:t>Works At the DNS level</a:t>
            </a:r>
          </a:p>
        </p:txBody>
      </p:sp>
    </p:spTree>
    <p:extLst>
      <p:ext uri="{BB962C8B-B14F-4D97-AF65-F5344CB8AC3E}">
        <p14:creationId xmlns:p14="http://schemas.microsoft.com/office/powerpoint/2010/main" val="1676914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GB" sz="4400" dirty="0">
                <a:solidFill>
                  <a:prstClr val="white"/>
                </a:solidFill>
                <a:latin typeface="TWK Everett" panose="020B0204000000000000" pitchFamily="34" charset="0"/>
              </a:rPr>
              <a:t>Typo squatting / Domain impersonation</a:t>
            </a: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a:xfrm>
            <a:off x="5340771" y="2766947"/>
            <a:ext cx="17554158" cy="7276470"/>
          </a:xfrm>
        </p:spPr>
        <p:txBody>
          <a:bodyPr/>
          <a:lstStyle/>
          <a:p>
            <a:pPr marL="0" indent="0">
              <a:buNone/>
            </a:pPr>
            <a:endParaRPr lang="en-GB" dirty="0"/>
          </a:p>
          <a:p>
            <a:pPr marL="0" indent="0">
              <a:buNone/>
            </a:pPr>
            <a:endParaRPr lang="en-GB" dirty="0"/>
          </a:p>
        </p:txBody>
      </p:sp>
      <p:sp>
        <p:nvSpPr>
          <p:cNvPr id="4" name="Text Placeholder 2">
            <a:extLst>
              <a:ext uri="{FF2B5EF4-FFF2-40B4-BE49-F238E27FC236}">
                <a16:creationId xmlns:a16="http://schemas.microsoft.com/office/drawing/2014/main" id="{FEFED70A-72B5-6C7C-FDD7-D65B408D0CBA}"/>
              </a:ext>
            </a:extLst>
          </p:cNvPr>
          <p:cNvSpPr txBox="1">
            <a:spLocks/>
          </p:cNvSpPr>
          <p:nvPr/>
        </p:nvSpPr>
        <p:spPr>
          <a:xfrm>
            <a:off x="444921" y="2493009"/>
            <a:ext cx="17554158" cy="7276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14338" name="Picture 2">
            <a:extLst>
              <a:ext uri="{FF2B5EF4-FFF2-40B4-BE49-F238E27FC236}">
                <a16:creationId xmlns:a16="http://schemas.microsoft.com/office/drawing/2014/main" id="{D0D92971-3642-A9CD-5D32-2FF324A33B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547" b="42372"/>
          <a:stretch/>
        </p:blipFill>
        <p:spPr bwMode="auto">
          <a:xfrm>
            <a:off x="288921" y="3357225"/>
            <a:ext cx="7407280" cy="300547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219F1641-0554-EAF5-EA4D-0BDFCBA73305}"/>
              </a:ext>
            </a:extLst>
          </p:cNvPr>
          <p:cNvSpPr txBox="1">
            <a:spLocks/>
          </p:cNvSpPr>
          <p:nvPr/>
        </p:nvSpPr>
        <p:spPr>
          <a:xfrm>
            <a:off x="128991" y="2188209"/>
            <a:ext cx="17554158" cy="7276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Text Placeholder 2">
            <a:extLst>
              <a:ext uri="{FF2B5EF4-FFF2-40B4-BE49-F238E27FC236}">
                <a16:creationId xmlns:a16="http://schemas.microsoft.com/office/drawing/2014/main" id="{AE198EA5-A9E3-102C-76A9-D225646D7B6A}"/>
              </a:ext>
            </a:extLst>
          </p:cNvPr>
          <p:cNvSpPr txBox="1">
            <a:spLocks/>
          </p:cNvSpPr>
          <p:nvPr/>
        </p:nvSpPr>
        <p:spPr>
          <a:xfrm>
            <a:off x="205191" y="2059354"/>
            <a:ext cx="17554158" cy="822764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a:p>
            <a:r>
              <a:rPr lang="en-GB" dirty="0" err="1"/>
              <a:t>Aitm</a:t>
            </a:r>
            <a:r>
              <a:rPr lang="en-GB" dirty="0"/>
              <a:t> is already deceptive!</a:t>
            </a:r>
          </a:p>
          <a:p>
            <a:r>
              <a:rPr lang="en-GB" dirty="0"/>
              <a:t>Attackers can take it further…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r>
              <a:rPr lang="en-GB" dirty="0"/>
              <a:t>Ref: https://github.com/jkerai1/DNSTwistToMDEIOC</a:t>
            </a:r>
          </a:p>
          <a:p>
            <a:endParaRPr lang="en-GB" dirty="0"/>
          </a:p>
        </p:txBody>
      </p:sp>
      <p:pic>
        <p:nvPicPr>
          <p:cNvPr id="14340" name="Picture 4">
            <a:extLst>
              <a:ext uri="{FF2B5EF4-FFF2-40B4-BE49-F238E27FC236}">
                <a16:creationId xmlns:a16="http://schemas.microsoft.com/office/drawing/2014/main" id="{A80D3015-FBA5-4F89-F2C3-20C58662F8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1127" y="2401113"/>
            <a:ext cx="6745500" cy="263427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E4740BC1-0B77-8AB3-3636-62B628ED0A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67874" y="5256170"/>
            <a:ext cx="5340444" cy="487914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0">
            <a:extLst>
              <a:ext uri="{FF2B5EF4-FFF2-40B4-BE49-F238E27FC236}">
                <a16:creationId xmlns:a16="http://schemas.microsoft.com/office/drawing/2014/main" id="{BE860925-F0C7-DAB3-AC80-9FFFE576EE64}"/>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a:extLst>
              <a:ext uri="{FF2B5EF4-FFF2-40B4-BE49-F238E27FC236}">
                <a16:creationId xmlns:a16="http://schemas.microsoft.com/office/drawing/2014/main" id="{6DA44883-D589-D4A5-F146-890C9F9CBC6E}"/>
              </a:ext>
            </a:extLst>
          </p:cNvPr>
          <p:cNvPicPr>
            <a:picLocks noChangeAspect="1"/>
          </p:cNvPicPr>
          <p:nvPr/>
        </p:nvPicPr>
        <p:blipFill rotWithShape="1">
          <a:blip r:embed="rId6"/>
          <a:srcRect b="15441"/>
          <a:stretch/>
        </p:blipFill>
        <p:spPr>
          <a:xfrm>
            <a:off x="3235137" y="6014630"/>
            <a:ext cx="7028854" cy="3122354"/>
          </a:xfrm>
          <a:prstGeom prst="rect">
            <a:avLst/>
          </a:prstGeom>
        </p:spPr>
      </p:pic>
      <p:sp>
        <p:nvSpPr>
          <p:cNvPr id="12" name="TextBox 11">
            <a:extLst>
              <a:ext uri="{FF2B5EF4-FFF2-40B4-BE49-F238E27FC236}">
                <a16:creationId xmlns:a16="http://schemas.microsoft.com/office/drawing/2014/main" id="{AE7052AC-F9CF-9606-A8DF-8D5F2596264A}"/>
              </a:ext>
            </a:extLst>
          </p:cNvPr>
          <p:cNvSpPr txBox="1"/>
          <p:nvPr/>
        </p:nvSpPr>
        <p:spPr>
          <a:xfrm>
            <a:off x="3570871" y="88707"/>
            <a:ext cx="9216693" cy="1200329"/>
          </a:xfrm>
          <a:prstGeom prst="rect">
            <a:avLst/>
          </a:prstGeom>
          <a:noFill/>
        </p:spPr>
        <p:txBody>
          <a:bodyPr wrap="square" rtlCol="0">
            <a:spAutoFit/>
          </a:bodyPr>
          <a:lstStyle/>
          <a:p>
            <a:r>
              <a:rPr lang="en-GB" sz="2400" dirty="0">
                <a:solidFill>
                  <a:srgbClr val="FF0000"/>
                </a:solidFill>
              </a:rPr>
              <a:t>Make sure users cannot override SmartScreen setting as this allows users to bypass Custom blocks</a:t>
            </a:r>
          </a:p>
          <a:p>
            <a:endParaRPr lang="en-GB" sz="2400" dirty="0">
              <a:solidFill>
                <a:srgbClr val="FF0000"/>
              </a:solidFill>
            </a:endParaRPr>
          </a:p>
        </p:txBody>
      </p:sp>
    </p:spTree>
    <p:extLst>
      <p:ext uri="{BB962C8B-B14F-4D97-AF65-F5344CB8AC3E}">
        <p14:creationId xmlns:p14="http://schemas.microsoft.com/office/powerpoint/2010/main" val="1863052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397A-49D9-0BD2-9190-6EEE516B0640}"/>
              </a:ext>
            </a:extLst>
          </p:cNvPr>
          <p:cNvSpPr>
            <a:spLocks noGrp="1"/>
          </p:cNvSpPr>
          <p:nvPr>
            <p:ph type="title"/>
          </p:nvPr>
        </p:nvSpPr>
        <p:spPr/>
        <p:txBody>
          <a:bodyPr/>
          <a:lstStyle/>
          <a:p>
            <a:r>
              <a:rPr lang="en-GB" dirty="0"/>
              <a:t>Guess it was DNS after all </a:t>
            </a:r>
          </a:p>
        </p:txBody>
      </p:sp>
      <p:sp>
        <p:nvSpPr>
          <p:cNvPr id="3" name="Text Placeholder 2">
            <a:extLst>
              <a:ext uri="{FF2B5EF4-FFF2-40B4-BE49-F238E27FC236}">
                <a16:creationId xmlns:a16="http://schemas.microsoft.com/office/drawing/2014/main" id="{69F8B2A1-B222-05F8-DE58-596C242C602C}"/>
              </a:ext>
            </a:extLst>
          </p:cNvPr>
          <p:cNvSpPr>
            <a:spLocks noGrp="1"/>
          </p:cNvSpPr>
          <p:nvPr>
            <p:ph type="body" sz="quarter" idx="10"/>
          </p:nvPr>
        </p:nvSpPr>
        <p:spPr>
          <a:xfrm>
            <a:off x="292518" y="1761492"/>
            <a:ext cx="17554158" cy="7946392"/>
          </a:xfrm>
        </p:spPr>
        <p:txBody>
          <a:bodyPr>
            <a:normAutofit fontScale="70000" lnSpcReduction="20000"/>
          </a:bodyPr>
          <a:lstStyle/>
          <a:p>
            <a:endParaRPr lang="en-GB" dirty="0"/>
          </a:p>
          <a:p>
            <a:r>
              <a:rPr lang="en-GB" dirty="0" err="1"/>
              <a:t>Recon’ing</a:t>
            </a:r>
            <a:r>
              <a:rPr lang="en-GB" dirty="0"/>
              <a:t> domains attached to a tenant is trivial. </a:t>
            </a:r>
            <a:r>
              <a:rPr lang="en-GB" i="1" dirty="0"/>
              <a:t>Shoutout Dr Azure AD for his OSINT tool</a:t>
            </a:r>
          </a:p>
          <a:p>
            <a:r>
              <a:rPr lang="en-GB" dirty="0"/>
              <a:t>DMARC all your domains (obvious?)</a:t>
            </a:r>
          </a:p>
          <a:p>
            <a:r>
              <a:rPr lang="en-GB" dirty="0"/>
              <a:t> DMARC is not enabled by default for .onmicrosoft.com domains. SPF is set for you. DKIM can be done in defender portal.</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r>
              <a:rPr lang="en-GB" dirty="0"/>
              <a:t>Ref: https://aadinternals.com/osint/</a:t>
            </a:r>
          </a:p>
        </p:txBody>
      </p:sp>
      <p:pic>
        <p:nvPicPr>
          <p:cNvPr id="5" name="Picture 4">
            <a:extLst>
              <a:ext uri="{FF2B5EF4-FFF2-40B4-BE49-F238E27FC236}">
                <a16:creationId xmlns:a16="http://schemas.microsoft.com/office/drawing/2014/main" id="{EBAD255B-D06C-92DC-155B-A4F04E331A95}"/>
              </a:ext>
            </a:extLst>
          </p:cNvPr>
          <p:cNvPicPr>
            <a:picLocks noChangeAspect="1"/>
          </p:cNvPicPr>
          <p:nvPr/>
        </p:nvPicPr>
        <p:blipFill rotWithShape="1">
          <a:blip r:embed="rId3"/>
          <a:srcRect l="2332" t="1210" r="1330" b="767"/>
          <a:stretch/>
        </p:blipFill>
        <p:spPr>
          <a:xfrm>
            <a:off x="362659" y="3848100"/>
            <a:ext cx="7568200" cy="6319838"/>
          </a:xfrm>
          <a:prstGeom prst="rect">
            <a:avLst/>
          </a:prstGeom>
        </p:spPr>
      </p:pic>
      <p:pic>
        <p:nvPicPr>
          <p:cNvPr id="7" name="Picture 6">
            <a:extLst>
              <a:ext uri="{FF2B5EF4-FFF2-40B4-BE49-F238E27FC236}">
                <a16:creationId xmlns:a16="http://schemas.microsoft.com/office/drawing/2014/main" id="{B0D587C0-2AEB-77F4-6398-C89CAC891D3E}"/>
              </a:ext>
            </a:extLst>
          </p:cNvPr>
          <p:cNvPicPr>
            <a:picLocks noChangeAspect="1"/>
          </p:cNvPicPr>
          <p:nvPr/>
        </p:nvPicPr>
        <p:blipFill rotWithShape="1">
          <a:blip r:embed="rId4"/>
          <a:srcRect l="18836" t="15138" r="12964"/>
          <a:stretch/>
        </p:blipFill>
        <p:spPr>
          <a:xfrm>
            <a:off x="8007059" y="4529368"/>
            <a:ext cx="10115522" cy="5408543"/>
          </a:xfrm>
          <a:prstGeom prst="rect">
            <a:avLst/>
          </a:prstGeom>
        </p:spPr>
      </p:pic>
      <p:pic>
        <p:nvPicPr>
          <p:cNvPr id="2050" name="Picture 2">
            <a:extLst>
              <a:ext uri="{FF2B5EF4-FFF2-40B4-BE49-F238E27FC236}">
                <a16:creationId xmlns:a16="http://schemas.microsoft.com/office/drawing/2014/main" id="{C99E5DB0-CCDB-8869-D91E-76828BB1D7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25600" y="4686300"/>
            <a:ext cx="2763014" cy="27574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9D81F7-F91E-FC20-126C-EED5F6E093D4}"/>
              </a:ext>
            </a:extLst>
          </p:cNvPr>
          <p:cNvSpPr txBox="1"/>
          <p:nvPr/>
        </p:nvSpPr>
        <p:spPr>
          <a:xfrm>
            <a:off x="8915400" y="3848100"/>
            <a:ext cx="3772186" cy="369332"/>
          </a:xfrm>
          <a:prstGeom prst="rect">
            <a:avLst/>
          </a:prstGeom>
          <a:noFill/>
        </p:spPr>
        <p:txBody>
          <a:bodyPr wrap="none" rtlCol="0">
            <a:spAutoFit/>
          </a:bodyPr>
          <a:lstStyle/>
          <a:p>
            <a:r>
              <a:rPr lang="en-GB" dirty="0">
                <a:solidFill>
                  <a:srgbClr val="FF0000"/>
                </a:solidFill>
              </a:rPr>
              <a:t>https://aadinternals.com/osint/</a:t>
            </a:r>
          </a:p>
        </p:txBody>
      </p:sp>
    </p:spTree>
    <p:extLst>
      <p:ext uri="{BB962C8B-B14F-4D97-AF65-F5344CB8AC3E}">
        <p14:creationId xmlns:p14="http://schemas.microsoft.com/office/powerpoint/2010/main" val="2985806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397A-49D9-0BD2-9190-6EEE516B0640}"/>
              </a:ext>
            </a:extLst>
          </p:cNvPr>
          <p:cNvSpPr>
            <a:spLocks noGrp="1"/>
          </p:cNvSpPr>
          <p:nvPr>
            <p:ph type="title"/>
          </p:nvPr>
        </p:nvSpPr>
        <p:spPr/>
        <p:txBody>
          <a:bodyPr/>
          <a:lstStyle/>
          <a:p>
            <a:r>
              <a:rPr lang="en-GB" dirty="0"/>
              <a:t>Attackers love to abuse .onmicrosoft.com domains</a:t>
            </a:r>
          </a:p>
        </p:txBody>
      </p:sp>
      <p:sp>
        <p:nvSpPr>
          <p:cNvPr id="3" name="Text Placeholder 2">
            <a:extLst>
              <a:ext uri="{FF2B5EF4-FFF2-40B4-BE49-F238E27FC236}">
                <a16:creationId xmlns:a16="http://schemas.microsoft.com/office/drawing/2014/main" id="{69F8B2A1-B222-05F8-DE58-596C242C602C}"/>
              </a:ext>
            </a:extLst>
          </p:cNvPr>
          <p:cNvSpPr>
            <a:spLocks noGrp="1"/>
          </p:cNvSpPr>
          <p:nvPr>
            <p:ph type="body" sz="quarter" idx="10"/>
          </p:nvPr>
        </p:nvSpPr>
        <p:spPr>
          <a:xfrm>
            <a:off x="292518" y="2019300"/>
            <a:ext cx="17554158" cy="7755891"/>
          </a:xfrm>
        </p:spPr>
        <p:txBody>
          <a:bodyPr>
            <a:normAutofit fontScale="25000" lnSpcReduction="20000"/>
          </a:bodyPr>
          <a:lstStyle/>
          <a:p>
            <a:endParaRPr lang="en-GB" sz="11200" dirty="0"/>
          </a:p>
          <a:p>
            <a:r>
              <a:rPr lang="en-GB" sz="11200" dirty="0"/>
              <a:t>Attacker spins up their own MSFT Tenant to send phishes</a:t>
            </a:r>
          </a:p>
          <a:p>
            <a:r>
              <a:rPr lang="en-GB" sz="11200" dirty="0"/>
              <a:t>Use Exchange transport rule to quarantine malicious .onmicrosoft.com domains</a:t>
            </a:r>
          </a:p>
          <a:p>
            <a:endParaRPr lang="en-GB" sz="11200" dirty="0"/>
          </a:p>
          <a:p>
            <a:r>
              <a:rPr lang="en-GB" sz="11200" dirty="0"/>
              <a:t>Whitelist as required (“Except if”)</a:t>
            </a:r>
          </a:p>
          <a:p>
            <a:r>
              <a:rPr lang="en-GB" sz="11200" dirty="0"/>
              <a:t>Block outgoing mail from your .onmicrosoft.com domain?</a:t>
            </a:r>
          </a:p>
          <a:p>
            <a:endParaRPr lang="en-GB" sz="11200" dirty="0"/>
          </a:p>
          <a:p>
            <a:r>
              <a:rPr lang="en-GB" sz="11200" i="1" dirty="0"/>
              <a:t>Received Emails routed through</a:t>
            </a:r>
          </a:p>
          <a:p>
            <a:pPr marL="0" indent="0">
              <a:buNone/>
            </a:pPr>
            <a:r>
              <a:rPr lang="en-GB" sz="11200" i="1" dirty="0"/>
              <a:t>   victim’s MOERA (.onmicrosoft.com)</a:t>
            </a:r>
          </a:p>
          <a:p>
            <a:pPr marL="0" indent="0">
              <a:buNone/>
            </a:pPr>
            <a:r>
              <a:rPr lang="en-GB" sz="11200" i="1" dirty="0"/>
              <a:t>   will look no different to end user</a:t>
            </a:r>
          </a:p>
          <a:p>
            <a:pPr marL="0" indent="0">
              <a:buNone/>
            </a:pPr>
            <a:r>
              <a:rPr lang="en-GB" sz="11200" i="1" dirty="0"/>
              <a:t>   however, you can see the .onmicrosoft.com in the headers</a:t>
            </a:r>
          </a:p>
          <a:p>
            <a:pPr marL="0" indent="0">
              <a:buNone/>
            </a:pPr>
            <a:r>
              <a:rPr lang="en-GB" sz="11200" i="1" dirty="0"/>
              <a:t>   (see Proxy address attribute in Entra for the routing</a:t>
            </a:r>
          </a:p>
          <a:p>
            <a:pPr marL="0" indent="0">
              <a:buNone/>
            </a:pPr>
            <a:r>
              <a:rPr lang="en-GB" sz="11200" i="1" dirty="0"/>
              <a:t>- may matter for third party email filters)</a:t>
            </a:r>
          </a:p>
          <a:p>
            <a:endParaRPr lang="en-GB" sz="11200" dirty="0"/>
          </a:p>
          <a:p>
            <a:pPr marL="0" indent="0">
              <a:buNone/>
            </a:pPr>
            <a:endParaRPr lang="en-GB" sz="11200" dirty="0"/>
          </a:p>
          <a:p>
            <a:pPr marL="0" indent="0">
              <a:buNone/>
            </a:pPr>
            <a:endParaRPr lang="en-GB" dirty="0"/>
          </a:p>
          <a:p>
            <a:pPr marL="0" indent="0">
              <a:buNone/>
            </a:pPr>
            <a:endParaRPr lang="en-GB" dirty="0"/>
          </a:p>
          <a:p>
            <a:endParaRPr lang="en-GB" dirty="0"/>
          </a:p>
          <a:p>
            <a:endParaRPr lang="en-GB" dirty="0"/>
          </a:p>
          <a:p>
            <a:endParaRPr lang="en-GB" dirty="0"/>
          </a:p>
          <a:p>
            <a:endParaRPr lang="en-GB" dirty="0"/>
          </a:p>
          <a:p>
            <a:endParaRPr lang="en-GB" dirty="0"/>
          </a:p>
          <a:p>
            <a:pPr marL="0" indent="0">
              <a:buNone/>
            </a:pPr>
            <a:r>
              <a:rPr lang="en-GB" sz="6400" dirty="0"/>
              <a:t>Ref: https://c7solutions.com/2024/04/blocking-onmicrosoft-com-emails-in-exchange-online-protection</a:t>
            </a:r>
          </a:p>
          <a:p>
            <a:pPr marL="0" indent="0">
              <a:buNone/>
            </a:pPr>
            <a:endParaRPr lang="en-GB" dirty="0"/>
          </a:p>
          <a:p>
            <a:endParaRPr lang="en-GB" dirty="0"/>
          </a:p>
        </p:txBody>
      </p:sp>
      <p:pic>
        <p:nvPicPr>
          <p:cNvPr id="1026" name="Picture 2">
            <a:extLst>
              <a:ext uri="{FF2B5EF4-FFF2-40B4-BE49-F238E27FC236}">
                <a16:creationId xmlns:a16="http://schemas.microsoft.com/office/drawing/2014/main" id="{5205BDAD-696C-FD92-A2D4-7C409D9C03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2" r="2879" b="2105"/>
          <a:stretch/>
        </p:blipFill>
        <p:spPr bwMode="auto">
          <a:xfrm>
            <a:off x="12115800" y="3245856"/>
            <a:ext cx="6015200" cy="68506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EBFFCECD-A34A-55F7-BEDA-CD090C7331B3}"/>
              </a:ext>
            </a:extLst>
          </p:cNvPr>
          <p:cNvGraphicFramePr>
            <a:graphicFrameLocks noGrp="1"/>
          </p:cNvGraphicFramePr>
          <p:nvPr>
            <p:extLst>
              <p:ext uri="{D42A27DB-BD31-4B8C-83A1-F6EECF244321}">
                <p14:modId xmlns:p14="http://schemas.microsoft.com/office/powerpoint/2010/main" val="3971733999"/>
              </p:ext>
            </p:extLst>
          </p:nvPr>
        </p:nvGraphicFramePr>
        <p:xfrm>
          <a:off x="1524000" y="7416799"/>
          <a:ext cx="7391400" cy="2590800"/>
        </p:xfrm>
        <a:graphic>
          <a:graphicData uri="http://schemas.openxmlformats.org/drawingml/2006/table">
            <a:tbl>
              <a:tblPr/>
              <a:tblGrid>
                <a:gridCol w="210004">
                  <a:extLst>
                    <a:ext uri="{9D8B030D-6E8A-4147-A177-3AD203B41FA5}">
                      <a16:colId xmlns:a16="http://schemas.microsoft.com/office/drawing/2014/main" val="2255101069"/>
                    </a:ext>
                  </a:extLst>
                </a:gridCol>
                <a:gridCol w="7181396">
                  <a:extLst>
                    <a:ext uri="{9D8B030D-6E8A-4147-A177-3AD203B41FA5}">
                      <a16:colId xmlns:a16="http://schemas.microsoft.com/office/drawing/2014/main" val="2712762354"/>
                    </a:ext>
                  </a:extLst>
                </a:gridCol>
              </a:tblGrid>
              <a:tr h="2590800">
                <a:tc>
                  <a:txBody>
                    <a:bodyPr/>
                    <a:lstStyle/>
                    <a:p>
                      <a:pPr algn="r" rtl="0" fontAlgn="base"/>
                      <a:r>
                        <a:rPr lang="en-GB" b="0" i="0" dirty="0">
                          <a:solidFill>
                            <a:srgbClr val="AFAFAF"/>
                          </a:solidFill>
                          <a:effectLst/>
                          <a:highlight>
                            <a:srgbClr val="FFFFFF"/>
                          </a:highlight>
                          <a:latin typeface="Monaco"/>
                        </a:rPr>
                        <a:t>1</a:t>
                      </a:r>
                    </a:p>
                    <a:p>
                      <a:pPr algn="r" rtl="0" fontAlgn="base"/>
                      <a:r>
                        <a:rPr lang="en-GB" b="0" i="0" dirty="0">
                          <a:solidFill>
                            <a:srgbClr val="AFAFAF"/>
                          </a:solidFill>
                          <a:effectLst/>
                          <a:highlight>
                            <a:srgbClr val="FFFFFF"/>
                          </a:highlight>
                          <a:latin typeface="Monaco"/>
                        </a:rPr>
                        <a:t>2</a:t>
                      </a:r>
                    </a:p>
                    <a:p>
                      <a:pPr algn="r" rtl="0" fontAlgn="base"/>
                      <a:r>
                        <a:rPr lang="en-GB" b="0" i="0" dirty="0">
                          <a:solidFill>
                            <a:srgbClr val="AFAFAF"/>
                          </a:solidFill>
                          <a:effectLst/>
                          <a:highlight>
                            <a:srgbClr val="FFFFFF"/>
                          </a:highlight>
                          <a:latin typeface="Monaco"/>
                        </a:rPr>
                        <a:t>3</a:t>
                      </a:r>
                    </a:p>
                    <a:p>
                      <a:pPr algn="r" rtl="0" fontAlgn="base"/>
                      <a:r>
                        <a:rPr lang="en-GB" b="0" i="0" dirty="0">
                          <a:solidFill>
                            <a:srgbClr val="AFAFAF"/>
                          </a:solidFill>
                          <a:effectLst/>
                          <a:highlight>
                            <a:srgbClr val="FFFFFF"/>
                          </a:highlight>
                          <a:latin typeface="Monaco"/>
                        </a:rPr>
                        <a:t>4</a:t>
                      </a:r>
                    </a:p>
                    <a:p>
                      <a:pPr algn="r" rtl="0" fontAlgn="base"/>
                      <a:r>
                        <a:rPr lang="en-GB" b="0" i="0" dirty="0">
                          <a:solidFill>
                            <a:srgbClr val="AFAFAF"/>
                          </a:solidFill>
                          <a:effectLst/>
                          <a:highlight>
                            <a:srgbClr val="FFFFFF"/>
                          </a:highlight>
                          <a:latin typeface="Monaco"/>
                        </a:rPr>
                        <a:t>5</a:t>
                      </a:r>
                    </a:p>
                    <a:p>
                      <a:pPr algn="r" rtl="0" fontAlgn="base"/>
                      <a:r>
                        <a:rPr lang="en-GB" b="0" i="0" dirty="0">
                          <a:solidFill>
                            <a:srgbClr val="AFAFAF"/>
                          </a:solidFill>
                          <a:effectLst/>
                          <a:highlight>
                            <a:srgbClr val="FFFFFF"/>
                          </a:highlight>
                          <a:latin typeface="Monaco"/>
                        </a:rPr>
                        <a:t>6</a:t>
                      </a:r>
                    </a:p>
                    <a:p>
                      <a:pPr algn="r" rtl="0" fontAlgn="base"/>
                      <a:r>
                        <a:rPr lang="en-GB" b="0" i="0" dirty="0">
                          <a:solidFill>
                            <a:srgbClr val="AFAFAF"/>
                          </a:solidFill>
                          <a:effectLst/>
                          <a:highlight>
                            <a:srgbClr val="FFFFFF"/>
                          </a:highlight>
                          <a:latin typeface="Monaco"/>
                        </a:rPr>
                        <a:t>7</a:t>
                      </a:r>
                    </a:p>
                    <a:p>
                      <a:pPr algn="r" rtl="0" fontAlgn="base"/>
                      <a:r>
                        <a:rPr lang="en-GB" b="0" i="0" dirty="0">
                          <a:solidFill>
                            <a:srgbClr val="AFAFAF"/>
                          </a:solidFill>
                          <a:effectLst/>
                          <a:highlight>
                            <a:srgbClr val="FFFFFF"/>
                          </a:highlight>
                          <a:latin typeface="Monaco"/>
                        </a:rPr>
                        <a:t>8</a:t>
                      </a:r>
                    </a:p>
                    <a:p>
                      <a:pPr algn="r" rtl="0" fontAlgn="base"/>
                      <a:r>
                        <a:rPr lang="en-GB" b="0" i="0" dirty="0">
                          <a:solidFill>
                            <a:srgbClr val="AFAFAF"/>
                          </a:solidFill>
                          <a:effectLst/>
                          <a:highlight>
                            <a:srgbClr val="FFFFFF"/>
                          </a:highlight>
                          <a:latin typeface="Monaco"/>
                        </a:rPr>
                        <a:t>9</a:t>
                      </a:r>
                    </a:p>
                  </a:txBody>
                  <a:tcPr marL="0" marR="0" marT="0" marB="0" anchor="ctr">
                    <a:lnL>
                      <a:noFill/>
                    </a:lnL>
                    <a:lnR>
                      <a:noFill/>
                    </a:lnR>
                    <a:lnT>
                      <a:noFill/>
                    </a:lnT>
                    <a:lnB>
                      <a:noFill/>
                    </a:lnB>
                    <a:noFill/>
                  </a:tcPr>
                </a:tc>
                <a:tc>
                  <a:txBody>
                    <a:bodyPr/>
                    <a:lstStyle/>
                    <a:p>
                      <a:pPr algn="l" rtl="0" fontAlgn="base"/>
                      <a:r>
                        <a:rPr lang="en-GB" b="0" i="0" dirty="0" err="1">
                          <a:effectLst/>
                          <a:highlight>
                            <a:srgbClr val="FFFFFF"/>
                          </a:highlight>
                          <a:latin typeface="Monaco"/>
                        </a:rPr>
                        <a:t>EmailEvents</a:t>
                      </a:r>
                      <a:endParaRPr lang="en-GB" b="0" i="0" dirty="0">
                        <a:effectLst/>
                        <a:highlight>
                          <a:srgbClr val="FFFFFF"/>
                        </a:highlight>
                        <a:latin typeface="Monaco"/>
                      </a:endParaRPr>
                    </a:p>
                    <a:p>
                      <a:pPr algn="l" rtl="0" fontAlgn="base"/>
                      <a:r>
                        <a:rPr lang="en-GB" b="0" i="0" dirty="0">
                          <a:effectLst/>
                          <a:highlight>
                            <a:srgbClr val="FFFFFF"/>
                          </a:highlight>
                          <a:latin typeface="Monaco"/>
                        </a:rPr>
                        <a:t>| where </a:t>
                      </a:r>
                      <a:r>
                        <a:rPr lang="en-GB" b="0" i="0" dirty="0" err="1">
                          <a:effectLst/>
                          <a:highlight>
                            <a:srgbClr val="FFFFFF"/>
                          </a:highlight>
                          <a:latin typeface="Monaco"/>
                        </a:rPr>
                        <a:t>SenderFromDomain</a:t>
                      </a:r>
                      <a:r>
                        <a:rPr lang="en-GB" b="0" i="0" dirty="0">
                          <a:effectLst/>
                          <a:highlight>
                            <a:srgbClr val="FFFFFF"/>
                          </a:highlight>
                          <a:latin typeface="Monaco"/>
                        </a:rPr>
                        <a:t> contains ".onmicrosoft.com"</a:t>
                      </a:r>
                    </a:p>
                    <a:p>
                      <a:pPr algn="l" rtl="0" fontAlgn="base"/>
                      <a:r>
                        <a:rPr lang="en-GB" b="0" i="0" dirty="0">
                          <a:effectLst/>
                          <a:highlight>
                            <a:srgbClr val="FFFFFF"/>
                          </a:highlight>
                          <a:latin typeface="Monaco"/>
                        </a:rPr>
                        <a:t>| where </a:t>
                      </a:r>
                      <a:r>
                        <a:rPr lang="en-GB" b="0" i="0" dirty="0" err="1">
                          <a:effectLst/>
                          <a:highlight>
                            <a:srgbClr val="FFFFFF"/>
                          </a:highlight>
                          <a:latin typeface="Monaco"/>
                        </a:rPr>
                        <a:t>SenderFromDomain</a:t>
                      </a:r>
                      <a:r>
                        <a:rPr lang="en-GB" b="0" i="0" dirty="0">
                          <a:effectLst/>
                          <a:highlight>
                            <a:srgbClr val="FFFFFF"/>
                          </a:highlight>
                          <a:latin typeface="Monaco"/>
                        </a:rPr>
                        <a:t> !contains "yourtenant.onmicrosoft.com"</a:t>
                      </a:r>
                    </a:p>
                    <a:p>
                      <a:pPr algn="l" rtl="0" fontAlgn="base"/>
                      <a:r>
                        <a:rPr lang="en-GB" b="0" i="0" dirty="0">
                          <a:effectLst/>
                          <a:highlight>
                            <a:srgbClr val="FFFFFF"/>
                          </a:highlight>
                          <a:latin typeface="Monaco"/>
                        </a:rPr>
                        <a:t>| where </a:t>
                      </a:r>
                      <a:r>
                        <a:rPr lang="en-GB" b="0" i="0" dirty="0" err="1">
                          <a:effectLst/>
                          <a:highlight>
                            <a:srgbClr val="FFFFFF"/>
                          </a:highlight>
                          <a:latin typeface="Monaco"/>
                        </a:rPr>
                        <a:t>SenderFromDomain</a:t>
                      </a:r>
                      <a:r>
                        <a:rPr lang="en-GB" b="0" i="0" dirty="0">
                          <a:effectLst/>
                          <a:highlight>
                            <a:srgbClr val="FFFFFF"/>
                          </a:highlight>
                          <a:latin typeface="Monaco"/>
                        </a:rPr>
                        <a:t> !contains "yourtenant.mail.onmicrosoft.com"</a:t>
                      </a:r>
                    </a:p>
                    <a:p>
                      <a:pPr algn="l" rtl="0" fontAlgn="base"/>
                      <a:r>
                        <a:rPr lang="en-GB" b="0" i="0" dirty="0">
                          <a:effectLst/>
                          <a:highlight>
                            <a:srgbClr val="FFFFFF"/>
                          </a:highlight>
                          <a:latin typeface="Monaco"/>
                        </a:rPr>
                        <a:t>| where </a:t>
                      </a:r>
                      <a:r>
                        <a:rPr lang="en-GB" b="0" i="0" dirty="0" err="1">
                          <a:effectLst/>
                          <a:highlight>
                            <a:srgbClr val="FFFFFF"/>
                          </a:highlight>
                          <a:latin typeface="Monaco"/>
                        </a:rPr>
                        <a:t>SenderFromAddress</a:t>
                      </a:r>
                      <a:r>
                        <a:rPr lang="en-GB" b="0" i="0" dirty="0">
                          <a:effectLst/>
                          <a:highlight>
                            <a:srgbClr val="FFFFFF"/>
                          </a:highlight>
                          <a:latin typeface="Monaco"/>
                        </a:rPr>
                        <a:t> !contains "postmaster"</a:t>
                      </a:r>
                    </a:p>
                    <a:p>
                      <a:pPr algn="l" rtl="0" fontAlgn="base"/>
                      <a:r>
                        <a:rPr lang="en-GB" b="0" i="0" dirty="0">
                          <a:effectLst/>
                          <a:highlight>
                            <a:srgbClr val="FFFFFF"/>
                          </a:highlight>
                          <a:latin typeface="Monaco"/>
                        </a:rPr>
                        <a:t>| where </a:t>
                      </a:r>
                      <a:r>
                        <a:rPr lang="en-GB" b="0" i="0" dirty="0" err="1">
                          <a:effectLst/>
                          <a:highlight>
                            <a:srgbClr val="FFFFFF"/>
                          </a:highlight>
                          <a:latin typeface="Monaco"/>
                        </a:rPr>
                        <a:t>EmailDirection</a:t>
                      </a:r>
                      <a:r>
                        <a:rPr lang="en-GB" b="0" i="0" dirty="0">
                          <a:effectLst/>
                          <a:highlight>
                            <a:srgbClr val="FFFFFF"/>
                          </a:highlight>
                          <a:latin typeface="Monaco"/>
                        </a:rPr>
                        <a:t> == "Inbound"</a:t>
                      </a:r>
                    </a:p>
                    <a:p>
                      <a:pPr algn="l" rtl="0" fontAlgn="base"/>
                      <a:r>
                        <a:rPr lang="en-GB" b="0" i="0" dirty="0">
                          <a:effectLst/>
                          <a:highlight>
                            <a:srgbClr val="FFFFFF"/>
                          </a:highlight>
                          <a:latin typeface="Monaco"/>
                        </a:rPr>
                        <a:t>| where </a:t>
                      </a:r>
                      <a:r>
                        <a:rPr lang="en-GB" b="0" i="0" dirty="0" err="1">
                          <a:effectLst/>
                          <a:highlight>
                            <a:srgbClr val="FFFFFF"/>
                          </a:highlight>
                          <a:latin typeface="Monaco"/>
                        </a:rPr>
                        <a:t>DeliveryAction</a:t>
                      </a:r>
                      <a:r>
                        <a:rPr lang="en-GB" b="0" i="0" dirty="0">
                          <a:effectLst/>
                          <a:highlight>
                            <a:srgbClr val="FFFFFF"/>
                          </a:highlight>
                          <a:latin typeface="Monaco"/>
                        </a:rPr>
                        <a:t> == "Delivered"</a:t>
                      </a:r>
                    </a:p>
                    <a:p>
                      <a:pPr algn="l" rtl="0" fontAlgn="base"/>
                      <a:r>
                        <a:rPr lang="en-GB" b="0" i="0" dirty="0">
                          <a:effectLst/>
                          <a:highlight>
                            <a:srgbClr val="FFFFFF"/>
                          </a:highlight>
                          <a:latin typeface="Monaco"/>
                        </a:rPr>
                        <a:t>| project </a:t>
                      </a:r>
                      <a:r>
                        <a:rPr lang="en-GB" b="0" i="0" dirty="0" err="1">
                          <a:effectLst/>
                          <a:highlight>
                            <a:srgbClr val="FFFFFF"/>
                          </a:highlight>
                          <a:latin typeface="Monaco"/>
                        </a:rPr>
                        <a:t>SenderFromAddress</a:t>
                      </a:r>
                      <a:r>
                        <a:rPr lang="en-GB" b="0" i="0" dirty="0">
                          <a:effectLst/>
                          <a:highlight>
                            <a:srgbClr val="FFFFFF"/>
                          </a:highlight>
                          <a:latin typeface="Monaco"/>
                        </a:rPr>
                        <a:t>, </a:t>
                      </a:r>
                      <a:r>
                        <a:rPr lang="en-GB" b="0" i="0" dirty="0" err="1">
                          <a:effectLst/>
                          <a:highlight>
                            <a:srgbClr val="FFFFFF"/>
                          </a:highlight>
                          <a:latin typeface="Monaco"/>
                        </a:rPr>
                        <a:t>SenderFromDomain</a:t>
                      </a:r>
                      <a:r>
                        <a:rPr lang="en-GB" b="0" i="0" dirty="0">
                          <a:effectLst/>
                          <a:highlight>
                            <a:srgbClr val="FFFFFF"/>
                          </a:highlight>
                          <a:latin typeface="Monaco"/>
                        </a:rPr>
                        <a:t>, </a:t>
                      </a:r>
                      <a:r>
                        <a:rPr lang="en-GB" b="0" i="0" dirty="0" err="1">
                          <a:effectLst/>
                          <a:highlight>
                            <a:srgbClr val="FFFFFF"/>
                          </a:highlight>
                          <a:latin typeface="Monaco"/>
                        </a:rPr>
                        <a:t>SenderDisplayName</a:t>
                      </a:r>
                      <a:r>
                        <a:rPr lang="en-GB" b="0" i="0" dirty="0">
                          <a:effectLst/>
                          <a:highlight>
                            <a:srgbClr val="FFFFFF"/>
                          </a:highlight>
                          <a:latin typeface="Monaco"/>
                        </a:rPr>
                        <a:t>, </a:t>
                      </a:r>
                      <a:r>
                        <a:rPr lang="en-GB" b="0" i="0" dirty="0" err="1">
                          <a:effectLst/>
                          <a:highlight>
                            <a:srgbClr val="FFFFFF"/>
                          </a:highlight>
                          <a:latin typeface="Monaco"/>
                        </a:rPr>
                        <a:t>SenderMailFromAddress</a:t>
                      </a:r>
                      <a:r>
                        <a:rPr lang="en-GB" b="0" i="0" dirty="0">
                          <a:effectLst/>
                          <a:highlight>
                            <a:srgbClr val="FFFFFF"/>
                          </a:highlight>
                          <a:latin typeface="Monaco"/>
                        </a:rPr>
                        <a:t> ,</a:t>
                      </a:r>
                      <a:r>
                        <a:rPr lang="en-GB" b="0" i="0" dirty="0" err="1">
                          <a:effectLst/>
                          <a:highlight>
                            <a:srgbClr val="FFFFFF"/>
                          </a:highlight>
                          <a:latin typeface="Monaco"/>
                        </a:rPr>
                        <a:t>SenderMailFromDomain</a:t>
                      </a:r>
                      <a:r>
                        <a:rPr lang="en-GB" b="0" i="0" dirty="0">
                          <a:effectLst/>
                          <a:highlight>
                            <a:srgbClr val="FFFFFF"/>
                          </a:highlight>
                          <a:latin typeface="Monaco"/>
                        </a:rPr>
                        <a:t>, Subject, </a:t>
                      </a:r>
                      <a:r>
                        <a:rPr lang="en-GB" b="0" i="0" dirty="0" err="1">
                          <a:effectLst/>
                          <a:highlight>
                            <a:srgbClr val="FFFFFF"/>
                          </a:highlight>
                          <a:latin typeface="Monaco"/>
                        </a:rPr>
                        <a:t>DeliveryAction</a:t>
                      </a:r>
                      <a:r>
                        <a:rPr lang="en-GB" b="0" i="0" dirty="0">
                          <a:effectLst/>
                          <a:highlight>
                            <a:srgbClr val="FFFFFF"/>
                          </a:highlight>
                          <a:latin typeface="Monaco"/>
                        </a:rPr>
                        <a:t> </a:t>
                      </a:r>
                    </a:p>
                  </a:txBody>
                  <a:tcPr marL="0" marR="0" marT="0" marB="0" anchor="ctr">
                    <a:lnL>
                      <a:noFill/>
                    </a:lnL>
                    <a:lnR>
                      <a:noFill/>
                    </a:lnR>
                    <a:lnT>
                      <a:noFill/>
                    </a:lnT>
                    <a:lnB>
                      <a:noFill/>
                    </a:lnB>
                    <a:noFill/>
                  </a:tcPr>
                </a:tc>
                <a:extLst>
                  <a:ext uri="{0D108BD9-81ED-4DB2-BD59-A6C34878D82A}">
                    <a16:rowId xmlns:a16="http://schemas.microsoft.com/office/drawing/2014/main" val="4249524281"/>
                  </a:ext>
                </a:extLst>
              </a:tr>
            </a:tbl>
          </a:graphicData>
        </a:graphic>
      </p:graphicFrame>
    </p:spTree>
    <p:extLst>
      <p:ext uri="{BB962C8B-B14F-4D97-AF65-F5344CB8AC3E}">
        <p14:creationId xmlns:p14="http://schemas.microsoft.com/office/powerpoint/2010/main" val="3118077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GB" sz="4400" dirty="0">
                <a:solidFill>
                  <a:prstClr val="white"/>
                </a:solidFill>
                <a:latin typeface="TWK Everett" panose="020B0204000000000000" pitchFamily="34" charset="0"/>
              </a:rPr>
              <a:t>Teams Pivoting/Initial Access </a:t>
            </a: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a:xfrm>
            <a:off x="5340771" y="2766947"/>
            <a:ext cx="17554158" cy="7276470"/>
          </a:xfrm>
        </p:spPr>
        <p:txBody>
          <a:bodyPr/>
          <a:lstStyle/>
          <a:p>
            <a:pPr marL="0" indent="0">
              <a:buNone/>
            </a:pPr>
            <a:endParaRPr lang="en-GB" dirty="0"/>
          </a:p>
          <a:p>
            <a:pPr marL="0" indent="0">
              <a:buNone/>
            </a:pPr>
            <a:endParaRPr lang="en-GB" dirty="0"/>
          </a:p>
        </p:txBody>
      </p:sp>
      <p:sp>
        <p:nvSpPr>
          <p:cNvPr id="4" name="Text Placeholder 2">
            <a:extLst>
              <a:ext uri="{FF2B5EF4-FFF2-40B4-BE49-F238E27FC236}">
                <a16:creationId xmlns:a16="http://schemas.microsoft.com/office/drawing/2014/main" id="{FEFED70A-72B5-6C7C-FDD7-D65B408D0CBA}"/>
              </a:ext>
            </a:extLst>
          </p:cNvPr>
          <p:cNvSpPr txBox="1">
            <a:spLocks/>
          </p:cNvSpPr>
          <p:nvPr/>
        </p:nvSpPr>
        <p:spPr>
          <a:xfrm>
            <a:off x="444921" y="2493009"/>
            <a:ext cx="17554158" cy="7276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5" name="Text Placeholder 2">
            <a:extLst>
              <a:ext uri="{FF2B5EF4-FFF2-40B4-BE49-F238E27FC236}">
                <a16:creationId xmlns:a16="http://schemas.microsoft.com/office/drawing/2014/main" id="{219F1641-0554-EAF5-EA4D-0BDFCBA73305}"/>
              </a:ext>
            </a:extLst>
          </p:cNvPr>
          <p:cNvSpPr txBox="1">
            <a:spLocks/>
          </p:cNvSpPr>
          <p:nvPr/>
        </p:nvSpPr>
        <p:spPr>
          <a:xfrm>
            <a:off x="128991" y="2188209"/>
            <a:ext cx="17554158" cy="7276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Text Placeholder 2">
            <a:extLst>
              <a:ext uri="{FF2B5EF4-FFF2-40B4-BE49-F238E27FC236}">
                <a16:creationId xmlns:a16="http://schemas.microsoft.com/office/drawing/2014/main" id="{AE198EA5-A9E3-102C-76A9-D225646D7B6A}"/>
              </a:ext>
            </a:extLst>
          </p:cNvPr>
          <p:cNvSpPr txBox="1">
            <a:spLocks/>
          </p:cNvSpPr>
          <p:nvPr/>
        </p:nvSpPr>
        <p:spPr>
          <a:xfrm>
            <a:off x="205191" y="2059354"/>
            <a:ext cx="17554158" cy="822764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TWK Everett" panose="020B0204000000000000"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TWK Everett" panose="020B0204000000000000"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WK Everett" panose="020B0204000000000000"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TWK Everett" panose="020B0204000000000000"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7200" dirty="0"/>
          </a:p>
          <a:p>
            <a:r>
              <a:rPr lang="en-GB" sz="7200" dirty="0"/>
              <a:t>Unfortunately, much of Teams security is handled client side… (burp suite go </a:t>
            </a:r>
            <a:r>
              <a:rPr lang="en-GB" sz="7200" dirty="0" err="1"/>
              <a:t>brrrr</a:t>
            </a:r>
            <a:r>
              <a:rPr lang="en-GB" sz="7200" dirty="0"/>
              <a:t>) </a:t>
            </a:r>
          </a:p>
          <a:p>
            <a:endParaRPr lang="en-GB" sz="7200" dirty="0"/>
          </a:p>
          <a:p>
            <a:r>
              <a:rPr lang="en-GB" sz="7200" dirty="0"/>
              <a:t>Problem: External collaboration enabled for all domains by default – whitelist domains!</a:t>
            </a:r>
          </a:p>
          <a:p>
            <a:endParaRPr lang="en-GB" sz="7200" dirty="0"/>
          </a:p>
          <a:p>
            <a:r>
              <a:rPr lang="en-GB" sz="7200" dirty="0"/>
              <a:t>Make sure ZAP is enabled for Teams to prevent internal pivoting (at current doesn’t support External messages)</a:t>
            </a:r>
          </a:p>
          <a:p>
            <a:endParaRPr lang="en-GB" sz="7200" dirty="0"/>
          </a:p>
          <a:p>
            <a:r>
              <a:rPr lang="en-GB" sz="7200" dirty="0"/>
              <a:t>Ensure Teams Webhooks are also secured (i.e. make sure webhook URLs aren’t public, I’ve found webhook URLs in public facing front end before!). Use Key vault, pipeline secret variables, </a:t>
            </a:r>
            <a:r>
              <a:rPr lang="en-GB" sz="7200" dirty="0" err="1"/>
              <a:t>SecureString</a:t>
            </a:r>
            <a:r>
              <a:rPr lang="en-GB" sz="7200" dirty="0"/>
              <a:t> etc. (Novel take on Webhook phishing: </a:t>
            </a:r>
            <a:r>
              <a:rPr lang="en-GB" sz="7200" dirty="0">
                <a:hlinkClick r:id="rId3"/>
              </a:rPr>
              <a:t>https://www.blackhillsinfosec.com/wishing-webhook-phishing-in-teams</a:t>
            </a:r>
            <a:r>
              <a:rPr lang="en-GB" sz="7200" dirty="0"/>
              <a:t>) </a:t>
            </a:r>
          </a:p>
          <a:p>
            <a:endParaRPr lang="en-GB" sz="7200" dirty="0"/>
          </a:p>
          <a:p>
            <a:r>
              <a:rPr lang="en-GB" sz="7200" dirty="0"/>
              <a:t>Lock down Teams Channels being used as mailboxes (unlikely vector but worth mentioning)</a:t>
            </a:r>
          </a:p>
          <a:p>
            <a:pPr marL="0" indent="0">
              <a:buNone/>
            </a:pPr>
            <a:endParaRPr lang="en-GB" sz="5100"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sz="6700" dirty="0"/>
          </a:p>
          <a:p>
            <a:endParaRPr lang="en-GB" sz="6700" dirty="0"/>
          </a:p>
          <a:p>
            <a:endParaRPr lang="en-GB" sz="6700" dirty="0"/>
          </a:p>
          <a:p>
            <a:endParaRPr lang="en-GB" sz="6700" dirty="0"/>
          </a:p>
          <a:p>
            <a:r>
              <a:rPr lang="en-GB" sz="6700" dirty="0"/>
              <a:t>Ref: https://labs.jumpsec.com/advisory-idor-in-microsoft-teams-allows-for-external-tenants-to-introduce-malware/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8" name="Picture 7">
            <a:extLst>
              <a:ext uri="{FF2B5EF4-FFF2-40B4-BE49-F238E27FC236}">
                <a16:creationId xmlns:a16="http://schemas.microsoft.com/office/drawing/2014/main" id="{3BBEE945-DF03-DAA8-14FB-515D9A80988A}"/>
              </a:ext>
            </a:extLst>
          </p:cNvPr>
          <p:cNvPicPr>
            <a:picLocks noChangeAspect="1"/>
          </p:cNvPicPr>
          <p:nvPr/>
        </p:nvPicPr>
        <p:blipFill rotWithShape="1">
          <a:blip r:embed="rId4"/>
          <a:srcRect l="3020" r="5113"/>
          <a:stretch/>
        </p:blipFill>
        <p:spPr>
          <a:xfrm>
            <a:off x="288921" y="5895153"/>
            <a:ext cx="11963401" cy="3429479"/>
          </a:xfrm>
          <a:prstGeom prst="rect">
            <a:avLst/>
          </a:prstGeom>
        </p:spPr>
      </p:pic>
      <p:pic>
        <p:nvPicPr>
          <p:cNvPr id="10" name="Picture 9">
            <a:extLst>
              <a:ext uri="{FF2B5EF4-FFF2-40B4-BE49-F238E27FC236}">
                <a16:creationId xmlns:a16="http://schemas.microsoft.com/office/drawing/2014/main" id="{2F11CD02-5B27-28F6-0D57-8F9FA569AEDA}"/>
              </a:ext>
            </a:extLst>
          </p:cNvPr>
          <p:cNvPicPr>
            <a:picLocks noChangeAspect="1"/>
          </p:cNvPicPr>
          <p:nvPr/>
        </p:nvPicPr>
        <p:blipFill>
          <a:blip r:embed="rId5"/>
          <a:stretch>
            <a:fillRect/>
          </a:stretch>
        </p:blipFill>
        <p:spPr>
          <a:xfrm>
            <a:off x="17085106" y="9971903"/>
            <a:ext cx="1196086" cy="320942"/>
          </a:xfrm>
          <a:prstGeom prst="rect">
            <a:avLst/>
          </a:prstGeom>
        </p:spPr>
      </p:pic>
      <p:pic>
        <p:nvPicPr>
          <p:cNvPr id="12" name="Picture 11">
            <a:extLst>
              <a:ext uri="{FF2B5EF4-FFF2-40B4-BE49-F238E27FC236}">
                <a16:creationId xmlns:a16="http://schemas.microsoft.com/office/drawing/2014/main" id="{F6A21451-BEC9-829B-FB10-E31D4E495134}"/>
              </a:ext>
            </a:extLst>
          </p:cNvPr>
          <p:cNvPicPr>
            <a:picLocks noChangeAspect="1"/>
          </p:cNvPicPr>
          <p:nvPr/>
        </p:nvPicPr>
        <p:blipFill>
          <a:blip r:embed="rId6"/>
          <a:stretch>
            <a:fillRect/>
          </a:stretch>
        </p:blipFill>
        <p:spPr>
          <a:xfrm>
            <a:off x="10315307" y="1267876"/>
            <a:ext cx="7444042" cy="2070739"/>
          </a:xfrm>
          <a:prstGeom prst="rect">
            <a:avLst/>
          </a:prstGeom>
        </p:spPr>
      </p:pic>
      <p:sp>
        <p:nvSpPr>
          <p:cNvPr id="7" name="TextBox 6">
            <a:extLst>
              <a:ext uri="{FF2B5EF4-FFF2-40B4-BE49-F238E27FC236}">
                <a16:creationId xmlns:a16="http://schemas.microsoft.com/office/drawing/2014/main" id="{8991FDE0-5399-4232-D8BC-958B26DBF54F}"/>
              </a:ext>
            </a:extLst>
          </p:cNvPr>
          <p:cNvSpPr txBox="1"/>
          <p:nvPr/>
        </p:nvSpPr>
        <p:spPr>
          <a:xfrm>
            <a:off x="3108573" y="5911567"/>
            <a:ext cx="7540911" cy="523220"/>
          </a:xfrm>
          <a:prstGeom prst="rect">
            <a:avLst/>
          </a:prstGeom>
          <a:noFill/>
        </p:spPr>
        <p:txBody>
          <a:bodyPr wrap="none" rtlCol="0">
            <a:spAutoFit/>
          </a:bodyPr>
          <a:lstStyle/>
          <a:p>
            <a:r>
              <a:rPr lang="en-GB" sz="2800" dirty="0">
                <a:solidFill>
                  <a:srgbClr val="FF0000"/>
                </a:solidFill>
              </a:rPr>
              <a:t>Also Restrict Email Auto forwarding domains too!</a:t>
            </a:r>
          </a:p>
        </p:txBody>
      </p:sp>
      <p:pic>
        <p:nvPicPr>
          <p:cNvPr id="11" name="Picture 10">
            <a:extLst>
              <a:ext uri="{FF2B5EF4-FFF2-40B4-BE49-F238E27FC236}">
                <a16:creationId xmlns:a16="http://schemas.microsoft.com/office/drawing/2014/main" id="{E289F275-149D-4630-B645-B035CB4128F0}"/>
              </a:ext>
            </a:extLst>
          </p:cNvPr>
          <p:cNvPicPr>
            <a:picLocks noChangeAspect="1"/>
          </p:cNvPicPr>
          <p:nvPr/>
        </p:nvPicPr>
        <p:blipFill rotWithShape="1">
          <a:blip r:embed="rId7"/>
          <a:srcRect r="35652" b="12425"/>
          <a:stretch/>
        </p:blipFill>
        <p:spPr>
          <a:xfrm>
            <a:off x="11415701" y="6330567"/>
            <a:ext cx="7000546" cy="3313519"/>
          </a:xfrm>
          <a:prstGeom prst="rect">
            <a:avLst/>
          </a:prstGeom>
        </p:spPr>
      </p:pic>
    </p:spTree>
    <p:extLst>
      <p:ext uri="{BB962C8B-B14F-4D97-AF65-F5344CB8AC3E}">
        <p14:creationId xmlns:p14="http://schemas.microsoft.com/office/powerpoint/2010/main" val="3768571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397A-49D9-0BD2-9190-6EEE516B0640}"/>
              </a:ext>
            </a:extLst>
          </p:cNvPr>
          <p:cNvSpPr>
            <a:spLocks noGrp="1"/>
          </p:cNvSpPr>
          <p:nvPr>
            <p:ph type="title"/>
          </p:nvPr>
        </p:nvSpPr>
        <p:spPr/>
        <p:txBody>
          <a:bodyPr/>
          <a:lstStyle/>
          <a:p>
            <a:r>
              <a:rPr lang="en-GB" dirty="0"/>
              <a:t>Breaking MFA boundary (not </a:t>
            </a:r>
            <a:r>
              <a:rPr lang="en-GB" dirty="0" err="1"/>
              <a:t>AiTM</a:t>
            </a:r>
            <a:r>
              <a:rPr lang="en-GB" dirty="0"/>
              <a:t> related but…)</a:t>
            </a:r>
          </a:p>
        </p:txBody>
      </p:sp>
      <p:sp>
        <p:nvSpPr>
          <p:cNvPr id="3" name="Text Placeholder 2">
            <a:extLst>
              <a:ext uri="{FF2B5EF4-FFF2-40B4-BE49-F238E27FC236}">
                <a16:creationId xmlns:a16="http://schemas.microsoft.com/office/drawing/2014/main" id="{69F8B2A1-B222-05F8-DE58-596C242C602C}"/>
              </a:ext>
            </a:extLst>
          </p:cNvPr>
          <p:cNvSpPr>
            <a:spLocks noGrp="1"/>
          </p:cNvSpPr>
          <p:nvPr>
            <p:ph type="body" sz="quarter" idx="10"/>
          </p:nvPr>
        </p:nvSpPr>
        <p:spPr>
          <a:xfrm>
            <a:off x="204750" y="2084394"/>
            <a:ext cx="17641929" cy="8088306"/>
          </a:xfrm>
        </p:spPr>
        <p:txBody>
          <a:bodyPr>
            <a:normAutofit fontScale="70000" lnSpcReduction="20000"/>
          </a:bodyPr>
          <a:lstStyle/>
          <a:p>
            <a:r>
              <a:rPr lang="en-GB" dirty="0"/>
              <a:t>Don’t let users potentially break MFA boundary by installing MFA applications on work machine</a:t>
            </a:r>
          </a:p>
          <a:p>
            <a:endParaRPr lang="en-GB" dirty="0"/>
          </a:p>
          <a:p>
            <a:r>
              <a:rPr lang="en-GB" dirty="0"/>
              <a:t>Don’t need to steal token if I can generate my own MFA codes once I have remote access!</a:t>
            </a:r>
          </a:p>
          <a:p>
            <a:endParaRPr lang="en-GB" dirty="0"/>
          </a:p>
          <a:p>
            <a:r>
              <a:rPr lang="en-GB" dirty="0"/>
              <a:t>Examples: </a:t>
            </a:r>
            <a:r>
              <a:rPr lang="en-GB" dirty="0" err="1"/>
              <a:t>WinAuth</a:t>
            </a:r>
            <a:r>
              <a:rPr lang="en-GB" dirty="0"/>
              <a:t>, </a:t>
            </a:r>
            <a:r>
              <a:rPr lang="en-GB" dirty="0" err="1"/>
              <a:t>LLDPlayer</a:t>
            </a:r>
            <a:r>
              <a:rPr lang="en-GB" dirty="0"/>
              <a:t>/</a:t>
            </a:r>
            <a:r>
              <a:rPr lang="en-GB" dirty="0" err="1"/>
              <a:t>BlueStacks</a:t>
            </a:r>
            <a:r>
              <a:rPr lang="en-GB" dirty="0"/>
              <a:t>/</a:t>
            </a:r>
            <a:r>
              <a:rPr lang="en-GB" dirty="0" err="1"/>
              <a:t>Nox</a:t>
            </a:r>
            <a:r>
              <a:rPr lang="en-GB" dirty="0"/>
              <a:t> (android emulators), authenticator.cc</a:t>
            </a:r>
          </a:p>
          <a:p>
            <a:endParaRPr lang="en-GB" dirty="0"/>
          </a:p>
          <a:p>
            <a:r>
              <a:rPr lang="en-GB" dirty="0"/>
              <a:t>Block using WDAC/AppLocker/Software Certificate in MDE as a block Indicator (cert larger scope than hash!!)</a:t>
            </a:r>
          </a:p>
          <a:p>
            <a:endParaRPr lang="en-GB" dirty="0"/>
          </a:p>
          <a:p>
            <a:r>
              <a:rPr lang="en-GB" dirty="0" err="1"/>
              <a:t>Smartscreen</a:t>
            </a:r>
            <a:r>
              <a:rPr lang="en-GB" dirty="0"/>
              <a:t> for apps/ASR Rules</a:t>
            </a:r>
          </a:p>
          <a:p>
            <a:endParaRPr lang="en-GB" dirty="0"/>
          </a:p>
          <a:p>
            <a:pPr marL="0" indent="0">
              <a:buNone/>
            </a:pPr>
            <a:endParaRPr lang="en-GB" dirty="0"/>
          </a:p>
          <a:p>
            <a:endParaRPr lang="en-GB" dirty="0"/>
          </a:p>
          <a:p>
            <a:endParaRPr lang="en-GB" dirty="0"/>
          </a:p>
          <a:p>
            <a:endParaRPr lang="en-GB" dirty="0"/>
          </a:p>
          <a:p>
            <a:pPr marL="0" indent="0">
              <a:buNone/>
            </a:pPr>
            <a:endParaRPr lang="en-GB" dirty="0"/>
          </a:p>
          <a:p>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									Ref: https://github.com/jkerai1/SoftwareCertificates</a:t>
            </a:r>
          </a:p>
        </p:txBody>
      </p:sp>
      <p:pic>
        <p:nvPicPr>
          <p:cNvPr id="1026" name="Picture 2">
            <a:extLst>
              <a:ext uri="{FF2B5EF4-FFF2-40B4-BE49-F238E27FC236}">
                <a16:creationId xmlns:a16="http://schemas.microsoft.com/office/drawing/2014/main" id="{F6ECE0E4-FE6F-7B54-E838-51F6A813D8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3" r="5404"/>
          <a:stretch/>
        </p:blipFill>
        <p:spPr bwMode="auto">
          <a:xfrm>
            <a:off x="6707475" y="4991100"/>
            <a:ext cx="11177304"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58210B-F33B-A488-89F8-51D80EA1598F}"/>
              </a:ext>
            </a:extLst>
          </p:cNvPr>
          <p:cNvSpPr txBox="1"/>
          <p:nvPr/>
        </p:nvSpPr>
        <p:spPr>
          <a:xfrm>
            <a:off x="609600" y="5755782"/>
            <a:ext cx="3810000" cy="4893647"/>
          </a:xfrm>
          <a:prstGeom prst="rect">
            <a:avLst/>
          </a:prstGeom>
          <a:noFill/>
        </p:spPr>
        <p:txBody>
          <a:bodyPr wrap="square" rtlCol="0">
            <a:spAutoFit/>
          </a:bodyPr>
          <a:lstStyle/>
          <a:p>
            <a:r>
              <a:rPr lang="en-GB" sz="2400" dirty="0">
                <a:solidFill>
                  <a:srgbClr val="FF0000"/>
                </a:solidFill>
              </a:rPr>
              <a:t>Other windows credential hardening:</a:t>
            </a:r>
          </a:p>
          <a:p>
            <a:endParaRPr lang="en-GB" sz="2400" dirty="0">
              <a:solidFill>
                <a:srgbClr val="FF0000"/>
              </a:solidFill>
            </a:endParaRPr>
          </a:p>
          <a:p>
            <a:pPr marL="342900" indent="-342900">
              <a:buFont typeface="Arial" panose="020B0604020202020204" pitchFamily="34" charset="0"/>
              <a:buChar char="•"/>
            </a:pPr>
            <a:r>
              <a:rPr lang="en-GB" sz="2400" dirty="0">
                <a:solidFill>
                  <a:srgbClr val="FF0000"/>
                </a:solidFill>
              </a:rPr>
              <a:t>Deny users signing into Personal Browser profile</a:t>
            </a:r>
          </a:p>
          <a:p>
            <a:pPr marL="342900" indent="-342900">
              <a:buFont typeface="Arial" panose="020B0604020202020204" pitchFamily="34" charset="0"/>
              <a:buChar char="•"/>
            </a:pPr>
            <a:r>
              <a:rPr lang="en-GB" sz="2400" dirty="0">
                <a:solidFill>
                  <a:srgbClr val="FF0000"/>
                </a:solidFill>
              </a:rPr>
              <a:t>LAPS</a:t>
            </a:r>
          </a:p>
          <a:p>
            <a:pPr marL="342900" indent="-342900">
              <a:buFont typeface="Arial" panose="020B0604020202020204" pitchFamily="34" charset="0"/>
              <a:buChar char="•"/>
            </a:pPr>
            <a:r>
              <a:rPr lang="en-GB" sz="2400" dirty="0">
                <a:solidFill>
                  <a:srgbClr val="FF0000"/>
                </a:solidFill>
              </a:rPr>
              <a:t>LSA Protection (</a:t>
            </a:r>
            <a:r>
              <a:rPr lang="en-GB" sz="2400" dirty="0" err="1">
                <a:solidFill>
                  <a:srgbClr val="FF0000"/>
                </a:solidFill>
              </a:rPr>
              <a:t>RunAsPPL</a:t>
            </a:r>
            <a:r>
              <a:rPr lang="en-GB" sz="2400" dirty="0">
                <a:solidFill>
                  <a:srgbClr val="FF0000"/>
                </a:solidFill>
              </a:rPr>
              <a:t>)</a:t>
            </a:r>
          </a:p>
          <a:p>
            <a:pPr marL="342900" indent="-342900">
              <a:buFont typeface="Arial" panose="020B0604020202020204" pitchFamily="34" charset="0"/>
              <a:buChar char="•"/>
            </a:pPr>
            <a:r>
              <a:rPr lang="en-GB" sz="2400" dirty="0">
                <a:solidFill>
                  <a:srgbClr val="FF0000"/>
                </a:solidFill>
              </a:rPr>
              <a:t>Credential Guard</a:t>
            </a:r>
          </a:p>
          <a:p>
            <a:pPr marL="342900" indent="-342900">
              <a:buFont typeface="Arial" panose="020B0604020202020204" pitchFamily="34" charset="0"/>
              <a:buChar char="•"/>
            </a:pPr>
            <a:r>
              <a:rPr lang="en-GB" sz="2400" dirty="0" err="1">
                <a:solidFill>
                  <a:srgbClr val="FF0000"/>
                </a:solidFill>
              </a:rPr>
              <a:t>WDigest</a:t>
            </a:r>
            <a:r>
              <a:rPr lang="en-GB" sz="2400" dirty="0">
                <a:solidFill>
                  <a:srgbClr val="FF0000"/>
                </a:solidFill>
              </a:rPr>
              <a:t> disable cleartext</a:t>
            </a:r>
          </a:p>
          <a:p>
            <a:pPr marL="342900" indent="-342900">
              <a:buFont typeface="Arial" panose="020B0604020202020204" pitchFamily="34" charset="0"/>
              <a:buChar char="•"/>
            </a:pPr>
            <a:endParaRPr lang="en-GB" sz="2400" dirty="0">
              <a:solidFill>
                <a:srgbClr val="FF0000"/>
              </a:solidFill>
            </a:endParaRPr>
          </a:p>
        </p:txBody>
      </p:sp>
    </p:spTree>
    <p:extLst>
      <p:ext uri="{BB962C8B-B14F-4D97-AF65-F5344CB8AC3E}">
        <p14:creationId xmlns:p14="http://schemas.microsoft.com/office/powerpoint/2010/main" val="3666594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GB" sz="4400" dirty="0">
                <a:solidFill>
                  <a:prstClr val="white"/>
                </a:solidFill>
              </a:rPr>
              <a:t>Miscellaneous Stuff!</a:t>
            </a:r>
            <a:endParaRPr lang="en-GB" sz="4400" dirty="0">
              <a:solidFill>
                <a:prstClr val="white"/>
              </a:solidFill>
              <a:latin typeface="TWK Everett" panose="020B0204000000000000" pitchFamily="34" charset="0"/>
            </a:endParaRP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p:txBody>
          <a:bodyPr>
            <a:normAutofit fontScale="92500"/>
          </a:bodyPr>
          <a:lstStyle/>
          <a:p>
            <a:r>
              <a:rPr lang="en-GB" dirty="0"/>
              <a:t>Attackers love setting up </a:t>
            </a:r>
            <a:r>
              <a:rPr lang="en-GB" dirty="0" err="1"/>
              <a:t>AiTM</a:t>
            </a:r>
            <a:r>
              <a:rPr lang="en-GB" dirty="0"/>
              <a:t> infrastructure on Cloudflare, worth warning users that Microsoft does not use Cloudflare for login page!</a:t>
            </a:r>
          </a:p>
          <a:p>
            <a:r>
              <a:rPr lang="en-GB" dirty="0"/>
              <a:t>Consider Blocking/monitoring  link shorteners (</a:t>
            </a:r>
            <a:r>
              <a:rPr lang="en-GB" dirty="0" err="1"/>
              <a:t>biolinky</a:t>
            </a:r>
            <a:r>
              <a:rPr lang="en-GB" dirty="0"/>
              <a:t>[.]co, bit[.]</a:t>
            </a:r>
            <a:r>
              <a:rPr lang="en-GB" dirty="0" err="1"/>
              <a:t>ly</a:t>
            </a:r>
            <a:r>
              <a:rPr lang="en-GB" dirty="0"/>
              <a:t>, </a:t>
            </a:r>
            <a:r>
              <a:rPr lang="en-GB" dirty="0" err="1"/>
              <a:t>drp</a:t>
            </a:r>
            <a:r>
              <a:rPr lang="en-GB" dirty="0"/>
              <a:t>[.]li)</a:t>
            </a:r>
          </a:p>
          <a:p>
            <a:r>
              <a:rPr lang="en-GB" dirty="0"/>
              <a:t>Block </a:t>
            </a:r>
            <a:r>
              <a:rPr lang="en-GB" dirty="0" err="1"/>
              <a:t>cloudflare</a:t>
            </a:r>
            <a:r>
              <a:rPr lang="en-GB" dirty="0"/>
              <a:t> trial page if feasible (trycloudflare.com) – as well as cloudflare-ipfs.com (IPFS gateway) &amp; </a:t>
            </a:r>
            <a:r>
              <a:rPr lang="en-GB" dirty="0" err="1"/>
              <a:t>workers.dev</a:t>
            </a:r>
            <a:r>
              <a:rPr lang="en-GB" dirty="0"/>
              <a:t> (Cloudflare workers)</a:t>
            </a:r>
          </a:p>
          <a:p>
            <a:r>
              <a:rPr lang="en-GB" dirty="0">
                <a:hlinkClick r:id="rId3"/>
              </a:rPr>
              <a:t>https://github.com/netskopeoss/NetskopeThreatLabsIOCs/</a:t>
            </a:r>
            <a:r>
              <a:rPr lang="en-GB" dirty="0"/>
              <a:t> - ingest as KQL Query!</a:t>
            </a:r>
          </a:p>
          <a:p>
            <a:r>
              <a:rPr lang="en-GB" dirty="0"/>
              <a:t>Use a password manager, even if </a:t>
            </a:r>
            <a:r>
              <a:rPr lang="en-GB" dirty="0" err="1"/>
              <a:t>AiTM</a:t>
            </a:r>
            <a:r>
              <a:rPr lang="en-GB" dirty="0"/>
              <a:t> fails attacker can use the gained password to pivot to other services/legacy auth. Do not use store passwords in browser!</a:t>
            </a:r>
          </a:p>
          <a:p>
            <a:r>
              <a:rPr lang="en-GB" dirty="0"/>
              <a:t>Attackers love encoding/encrypting usernames as URL parameters if they know who their target is*</a:t>
            </a:r>
          </a:p>
          <a:p>
            <a:r>
              <a:rPr lang="en-GB" dirty="0"/>
              <a:t>Block IOCs at highest scope if possible, Params/lure/ sub domains can rotate. </a:t>
            </a:r>
          </a:p>
          <a:p>
            <a:r>
              <a:rPr lang="en-GB" dirty="0"/>
              <a:t>Typical </a:t>
            </a:r>
            <a:r>
              <a:rPr lang="en-GB" dirty="0" err="1"/>
              <a:t>Evilgnix</a:t>
            </a:r>
            <a:r>
              <a:rPr lang="en-GB" dirty="0"/>
              <a:t> URL: </a:t>
            </a:r>
            <a:r>
              <a:rPr lang="en-GB" dirty="0">
                <a:solidFill>
                  <a:schemeClr val="accent1"/>
                </a:solidFill>
              </a:rPr>
              <a:t>&lt;</a:t>
            </a:r>
            <a:r>
              <a:rPr lang="en-GB" dirty="0" err="1">
                <a:solidFill>
                  <a:schemeClr val="accent1"/>
                </a:solidFill>
              </a:rPr>
              <a:t>phishlet</a:t>
            </a:r>
            <a:r>
              <a:rPr lang="en-GB" dirty="0">
                <a:solidFill>
                  <a:schemeClr val="accent1"/>
                </a:solidFill>
              </a:rPr>
              <a:t>&gt;.</a:t>
            </a:r>
            <a:r>
              <a:rPr lang="en-GB" b="1" dirty="0">
                <a:solidFill>
                  <a:schemeClr val="accent1"/>
                </a:solidFill>
              </a:rPr>
              <a:t>&lt;attacker domain&gt;</a:t>
            </a:r>
            <a:r>
              <a:rPr lang="en-GB" dirty="0">
                <a:solidFill>
                  <a:schemeClr val="accent1"/>
                </a:solidFill>
              </a:rPr>
              <a:t>.&lt;TLD&gt;/&lt;lure&gt;?</a:t>
            </a:r>
            <a:r>
              <a:rPr lang="en-GB" dirty="0" err="1">
                <a:solidFill>
                  <a:schemeClr val="accent1"/>
                </a:solidFill>
              </a:rPr>
              <a:t>encrypedParam</a:t>
            </a:r>
            <a:r>
              <a:rPr lang="en-GB" dirty="0">
                <a:solidFill>
                  <a:schemeClr val="accent1"/>
                </a:solidFill>
              </a:rPr>
              <a:t> </a:t>
            </a:r>
          </a:p>
        </p:txBody>
      </p:sp>
      <p:pic>
        <p:nvPicPr>
          <p:cNvPr id="5" name="Picture 4">
            <a:extLst>
              <a:ext uri="{FF2B5EF4-FFF2-40B4-BE49-F238E27FC236}">
                <a16:creationId xmlns:a16="http://schemas.microsoft.com/office/drawing/2014/main" id="{A7CAB3B3-8351-2E21-12DA-56086E62182E}"/>
              </a:ext>
            </a:extLst>
          </p:cNvPr>
          <p:cNvPicPr>
            <a:picLocks noChangeAspect="1"/>
          </p:cNvPicPr>
          <p:nvPr/>
        </p:nvPicPr>
        <p:blipFill rotWithShape="1">
          <a:blip r:embed="rId4"/>
          <a:srcRect l="-1323" t="33183" b="7557"/>
          <a:stretch/>
        </p:blipFill>
        <p:spPr>
          <a:xfrm>
            <a:off x="6535843" y="8801100"/>
            <a:ext cx="5216314" cy="1922855"/>
          </a:xfrm>
          <a:prstGeom prst="rect">
            <a:avLst/>
          </a:prstGeom>
        </p:spPr>
      </p:pic>
    </p:spTree>
    <p:extLst>
      <p:ext uri="{BB962C8B-B14F-4D97-AF65-F5344CB8AC3E}">
        <p14:creationId xmlns:p14="http://schemas.microsoft.com/office/powerpoint/2010/main" val="3329503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GB" sz="4400" dirty="0">
                <a:solidFill>
                  <a:prstClr val="white"/>
                </a:solidFill>
                <a:latin typeface="TWK Everett" panose="020B0204000000000000" pitchFamily="34" charset="0"/>
              </a:rPr>
              <a:t>Important Note: Responding to </a:t>
            </a:r>
            <a:r>
              <a:rPr lang="en-GB" sz="4400" dirty="0" err="1">
                <a:solidFill>
                  <a:prstClr val="white"/>
                </a:solidFill>
                <a:latin typeface="TWK Everett" panose="020B0204000000000000" pitchFamily="34" charset="0"/>
              </a:rPr>
              <a:t>A</a:t>
            </a:r>
            <a:r>
              <a:rPr lang="en-GB" sz="4400" dirty="0" err="1">
                <a:solidFill>
                  <a:prstClr val="white"/>
                </a:solidFill>
              </a:rPr>
              <a:t>iTMs</a:t>
            </a:r>
            <a:r>
              <a:rPr lang="en-GB" sz="4400" dirty="0">
                <a:solidFill>
                  <a:prstClr val="white"/>
                </a:solidFill>
              </a:rPr>
              <a:t> (1) </a:t>
            </a:r>
            <a:endParaRPr lang="en-GB" sz="4400" dirty="0">
              <a:solidFill>
                <a:prstClr val="white"/>
              </a:solidFill>
              <a:latin typeface="TWK Everett" panose="020B0204000000000000" pitchFamily="34" charset="0"/>
            </a:endParaRP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a:xfrm>
            <a:off x="292520" y="2340608"/>
            <a:ext cx="17766879" cy="7946392"/>
          </a:xfrm>
        </p:spPr>
        <p:txBody>
          <a:bodyPr>
            <a:normAutofit lnSpcReduction="10000"/>
          </a:bodyPr>
          <a:lstStyle/>
          <a:p>
            <a:r>
              <a:rPr lang="en-GB" sz="2800" dirty="0"/>
              <a:t>Many security teams do not have direct access to reset passwords</a:t>
            </a:r>
          </a:p>
          <a:p>
            <a:endParaRPr lang="en-GB" sz="2800" dirty="0"/>
          </a:p>
          <a:p>
            <a:r>
              <a:rPr lang="en-GB" sz="2800" dirty="0"/>
              <a:t>Confirm User Compromised does </a:t>
            </a:r>
            <a:r>
              <a:rPr lang="en-GB" sz="2800" b="1" dirty="0"/>
              <a:t>NOT</a:t>
            </a:r>
            <a:r>
              <a:rPr lang="en-GB" sz="2800" dirty="0"/>
              <a:t> revoke refresh token (however could trigger CAE but attacker may be outside of CAE as not all apps are supported)</a:t>
            </a:r>
          </a:p>
          <a:p>
            <a:endParaRPr lang="en-GB" sz="2800" dirty="0"/>
          </a:p>
          <a:p>
            <a:r>
              <a:rPr lang="en-GB" sz="2800" dirty="0"/>
              <a:t>The password Change itself does revoke token but cannot afford to wait for the user to hit the CA to change their password. (also recall MDI password reset only works if password expiry is enforced on-premise)</a:t>
            </a:r>
          </a:p>
          <a:p>
            <a:pPr marL="0" indent="0">
              <a:buNone/>
            </a:pPr>
            <a:endParaRPr lang="en-GB" sz="2800" dirty="0"/>
          </a:p>
          <a:p>
            <a:r>
              <a:rPr lang="en-GB" sz="2800" dirty="0"/>
              <a:t>Make sure to revoke token AND password reset once </a:t>
            </a:r>
            <a:r>
              <a:rPr lang="en-GB" sz="2800" dirty="0" err="1"/>
              <a:t>AiTM</a:t>
            </a:r>
            <a:r>
              <a:rPr lang="en-GB" sz="2800" dirty="0"/>
              <a:t> is detected. Revoke token is privileged operation however using “Require User to Sign in Again” in MDA can get around this.</a:t>
            </a:r>
          </a:p>
          <a:p>
            <a:pPr marL="0" indent="0">
              <a:buNone/>
            </a:pPr>
            <a:endParaRPr lang="en-GB" sz="2800" dirty="0"/>
          </a:p>
          <a:p>
            <a:r>
              <a:rPr lang="en-GB" sz="2800" dirty="0"/>
              <a:t>Even if Attacker does not successfully get in you should reset password regardless as you have no way of knowing if user put password in and attacker didn’t relay password back to Entra (broken </a:t>
            </a:r>
            <a:r>
              <a:rPr lang="en-GB" sz="2800" dirty="0" err="1"/>
              <a:t>AiTM</a:t>
            </a:r>
            <a:r>
              <a:rPr lang="en-GB" sz="2800" dirty="0"/>
              <a:t> </a:t>
            </a:r>
            <a:r>
              <a:rPr lang="en-GB" sz="2800" dirty="0" err="1"/>
              <a:t>phishlet</a:t>
            </a:r>
            <a:r>
              <a:rPr lang="en-GB" sz="2800" dirty="0"/>
              <a:t>?)</a:t>
            </a:r>
          </a:p>
          <a:p>
            <a:endParaRPr lang="en-GB" sz="2800" dirty="0"/>
          </a:p>
          <a:p>
            <a:r>
              <a:rPr lang="en-GB" sz="2800" dirty="0"/>
              <a:t>If Conditional Access was evaluated then you know attacker passed First factor i.e. password. Conditional access is NOT the first line of defence </a:t>
            </a:r>
          </a:p>
          <a:p>
            <a:endParaRPr lang="en-GB" sz="2800" dirty="0"/>
          </a:p>
          <a:p>
            <a:endParaRPr lang="en-GB" dirty="0"/>
          </a:p>
          <a:p>
            <a:endParaRPr lang="en-GB" dirty="0"/>
          </a:p>
        </p:txBody>
      </p:sp>
      <p:sp>
        <p:nvSpPr>
          <p:cNvPr id="4" name="TextBox 3">
            <a:extLst>
              <a:ext uri="{FF2B5EF4-FFF2-40B4-BE49-F238E27FC236}">
                <a16:creationId xmlns:a16="http://schemas.microsoft.com/office/drawing/2014/main" id="{BE3C5767-659D-1340-40BE-AFFD25E3FAE5}"/>
              </a:ext>
            </a:extLst>
          </p:cNvPr>
          <p:cNvSpPr txBox="1"/>
          <p:nvPr/>
        </p:nvSpPr>
        <p:spPr>
          <a:xfrm>
            <a:off x="12496800" y="1547454"/>
            <a:ext cx="6901431" cy="1569660"/>
          </a:xfrm>
          <a:prstGeom prst="rect">
            <a:avLst/>
          </a:prstGeom>
          <a:noFill/>
        </p:spPr>
        <p:txBody>
          <a:bodyPr wrap="square" rtlCol="0">
            <a:spAutoFit/>
          </a:bodyPr>
          <a:lstStyle/>
          <a:p>
            <a:r>
              <a:rPr lang="en-GB" sz="3200" dirty="0">
                <a:solidFill>
                  <a:srgbClr val="FF0000"/>
                </a:solidFill>
              </a:rPr>
              <a:t>Revoke token only revokes refresh token! Access token unaffected</a:t>
            </a:r>
          </a:p>
        </p:txBody>
      </p:sp>
    </p:spTree>
    <p:extLst>
      <p:ext uri="{BB962C8B-B14F-4D97-AF65-F5344CB8AC3E}">
        <p14:creationId xmlns:p14="http://schemas.microsoft.com/office/powerpoint/2010/main" val="654249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GB" sz="4400" dirty="0">
                <a:solidFill>
                  <a:prstClr val="white"/>
                </a:solidFill>
                <a:latin typeface="TWK Everett" panose="020B0204000000000000" pitchFamily="34" charset="0"/>
              </a:rPr>
              <a:t>Important Note: Responding to </a:t>
            </a:r>
            <a:r>
              <a:rPr lang="en-GB" sz="4400" dirty="0" err="1">
                <a:solidFill>
                  <a:prstClr val="white"/>
                </a:solidFill>
                <a:latin typeface="TWK Everett" panose="020B0204000000000000" pitchFamily="34" charset="0"/>
              </a:rPr>
              <a:t>A</a:t>
            </a:r>
            <a:r>
              <a:rPr lang="en-GB" sz="4400" dirty="0" err="1">
                <a:solidFill>
                  <a:prstClr val="white"/>
                </a:solidFill>
              </a:rPr>
              <a:t>iTMs</a:t>
            </a:r>
            <a:r>
              <a:rPr lang="en-GB" sz="4400" dirty="0">
                <a:solidFill>
                  <a:prstClr val="white"/>
                </a:solidFill>
              </a:rPr>
              <a:t> (2) </a:t>
            </a:r>
            <a:endParaRPr lang="en-GB" sz="4400" dirty="0">
              <a:solidFill>
                <a:prstClr val="white"/>
              </a:solidFill>
              <a:latin typeface="TWK Everett" panose="020B0204000000000000" pitchFamily="34" charset="0"/>
            </a:endParaRP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a:xfrm>
            <a:off x="292520" y="2340608"/>
            <a:ext cx="17766879" cy="7946392"/>
          </a:xfrm>
        </p:spPr>
        <p:txBody>
          <a:bodyPr>
            <a:normAutofit/>
          </a:bodyPr>
          <a:lstStyle/>
          <a:p>
            <a:r>
              <a:rPr lang="en-GB" sz="2800" dirty="0"/>
              <a:t>Ensure attacker didn’t enrol their own device/MFA</a:t>
            </a:r>
          </a:p>
          <a:p>
            <a:endParaRPr lang="en-GB" sz="2800" dirty="0"/>
          </a:p>
          <a:p>
            <a:r>
              <a:rPr lang="en-GB" sz="2800" dirty="0"/>
              <a:t>Check for any inbox /mail forwarding rules an attacker may have placed.</a:t>
            </a:r>
          </a:p>
          <a:p>
            <a:r>
              <a:rPr lang="en-GB" sz="2800" dirty="0"/>
              <a:t>Disabling OWA (Outlook Web App) is not a bad idea to slow down attacker (at least for VIPs?)</a:t>
            </a:r>
          </a:p>
          <a:p>
            <a:endParaRPr lang="en-GB" sz="2800" dirty="0"/>
          </a:p>
          <a:p>
            <a:r>
              <a:rPr lang="en-GB" sz="2800" dirty="0"/>
              <a:t>For obvious reasons “MFA completed in Azure” cannot be used as evidence to prove it’s the end user in </a:t>
            </a:r>
            <a:r>
              <a:rPr lang="en-GB" sz="2800" dirty="0" err="1"/>
              <a:t>AiTM</a:t>
            </a:r>
            <a:r>
              <a:rPr lang="en-GB" sz="2800" dirty="0"/>
              <a:t> scenario</a:t>
            </a:r>
          </a:p>
          <a:p>
            <a:endParaRPr lang="en-GB" sz="2800" dirty="0"/>
          </a:p>
          <a:p>
            <a:r>
              <a:rPr lang="en-GB" sz="2800" dirty="0"/>
              <a:t>Ensure to check Non-interactive logs too for </a:t>
            </a:r>
            <a:r>
              <a:rPr lang="en-GB" sz="2800" dirty="0" err="1"/>
              <a:t>AiTM</a:t>
            </a:r>
            <a:r>
              <a:rPr lang="en-GB" sz="2800" dirty="0"/>
              <a:t> to see what resources attacker created access tokens for and resources attacker may have accessed (Graph Logs?)</a:t>
            </a:r>
          </a:p>
          <a:p>
            <a:endParaRPr lang="en-GB" sz="2800" dirty="0"/>
          </a:p>
          <a:p>
            <a:endParaRPr lang="en-GB" sz="2800" dirty="0"/>
          </a:p>
          <a:p>
            <a:endParaRPr lang="en-GB" sz="2800" dirty="0"/>
          </a:p>
          <a:p>
            <a:endParaRPr lang="en-GB" dirty="0"/>
          </a:p>
          <a:p>
            <a:endParaRPr lang="en-GB" dirty="0"/>
          </a:p>
        </p:txBody>
      </p:sp>
      <p:pic>
        <p:nvPicPr>
          <p:cNvPr id="6" name="Picture 5">
            <a:extLst>
              <a:ext uri="{FF2B5EF4-FFF2-40B4-BE49-F238E27FC236}">
                <a16:creationId xmlns:a16="http://schemas.microsoft.com/office/drawing/2014/main" id="{8F5A098F-C635-5BC8-3814-BA6A4E022A0C}"/>
              </a:ext>
            </a:extLst>
          </p:cNvPr>
          <p:cNvPicPr>
            <a:picLocks noChangeAspect="1"/>
          </p:cNvPicPr>
          <p:nvPr/>
        </p:nvPicPr>
        <p:blipFill rotWithShape="1">
          <a:blip r:embed="rId3"/>
          <a:srcRect l="989" t="6729" b="20637"/>
          <a:stretch/>
        </p:blipFill>
        <p:spPr>
          <a:xfrm>
            <a:off x="1828800" y="7203527"/>
            <a:ext cx="15306959" cy="3003465"/>
          </a:xfrm>
          <a:prstGeom prst="rect">
            <a:avLst/>
          </a:prstGeom>
        </p:spPr>
      </p:pic>
      <p:pic>
        <p:nvPicPr>
          <p:cNvPr id="5" name="Picture 4" descr="A close up of a child&#10;&#10;Description automatically generated">
            <a:extLst>
              <a:ext uri="{FF2B5EF4-FFF2-40B4-BE49-F238E27FC236}">
                <a16:creationId xmlns:a16="http://schemas.microsoft.com/office/drawing/2014/main" id="{206C68BD-B3FD-EAAD-5E20-30B833F20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30245" y="1257300"/>
            <a:ext cx="3271345" cy="2455965"/>
          </a:xfrm>
          <a:prstGeom prst="rect">
            <a:avLst/>
          </a:prstGeom>
        </p:spPr>
      </p:pic>
    </p:spTree>
    <p:extLst>
      <p:ext uri="{BB962C8B-B14F-4D97-AF65-F5344CB8AC3E}">
        <p14:creationId xmlns:p14="http://schemas.microsoft.com/office/powerpoint/2010/main" val="375995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415C-4F00-CE6E-6204-BD1B0405881E}"/>
              </a:ext>
            </a:extLst>
          </p:cNvPr>
          <p:cNvSpPr>
            <a:spLocks noGrp="1"/>
          </p:cNvSpPr>
          <p:nvPr>
            <p:ph type="title"/>
          </p:nvPr>
        </p:nvSpPr>
        <p:spPr/>
        <p:txBody>
          <a:bodyPr/>
          <a:lstStyle/>
          <a:p>
            <a:r>
              <a:rPr lang="en-GB" dirty="0"/>
              <a:t>Closer Look At Evilnginx2 Output</a:t>
            </a:r>
          </a:p>
        </p:txBody>
      </p:sp>
      <p:pic>
        <p:nvPicPr>
          <p:cNvPr id="5" name="Picture 4">
            <a:extLst>
              <a:ext uri="{FF2B5EF4-FFF2-40B4-BE49-F238E27FC236}">
                <a16:creationId xmlns:a16="http://schemas.microsoft.com/office/drawing/2014/main" id="{81E2C072-0375-E8A4-3281-CF09BD5B13C9}"/>
              </a:ext>
            </a:extLst>
          </p:cNvPr>
          <p:cNvPicPr>
            <a:picLocks noChangeAspect="1"/>
          </p:cNvPicPr>
          <p:nvPr/>
        </p:nvPicPr>
        <p:blipFill>
          <a:blip r:embed="rId3"/>
          <a:stretch>
            <a:fillRect/>
          </a:stretch>
        </p:blipFill>
        <p:spPr>
          <a:xfrm>
            <a:off x="1977887" y="1775296"/>
            <a:ext cx="14706600" cy="9730065"/>
          </a:xfrm>
          <a:prstGeom prst="rect">
            <a:avLst/>
          </a:prstGeom>
        </p:spPr>
      </p:pic>
      <p:sp>
        <p:nvSpPr>
          <p:cNvPr id="3" name="TextBox 2">
            <a:extLst>
              <a:ext uri="{FF2B5EF4-FFF2-40B4-BE49-F238E27FC236}">
                <a16:creationId xmlns:a16="http://schemas.microsoft.com/office/drawing/2014/main" id="{258A3941-38AE-7F9F-7880-617980FB028E}"/>
              </a:ext>
            </a:extLst>
          </p:cNvPr>
          <p:cNvSpPr txBox="1"/>
          <p:nvPr/>
        </p:nvSpPr>
        <p:spPr>
          <a:xfrm>
            <a:off x="10955407" y="2628900"/>
            <a:ext cx="5586979" cy="523220"/>
          </a:xfrm>
          <a:prstGeom prst="rect">
            <a:avLst/>
          </a:prstGeom>
          <a:noFill/>
        </p:spPr>
        <p:txBody>
          <a:bodyPr wrap="none" rtlCol="0">
            <a:spAutoFit/>
          </a:bodyPr>
          <a:lstStyle/>
          <a:p>
            <a:r>
              <a:rPr lang="en-GB" sz="2800" dirty="0">
                <a:solidFill>
                  <a:srgbClr val="FF0000"/>
                </a:solidFill>
              </a:rPr>
              <a:t>Super strong password still defeated!</a:t>
            </a:r>
          </a:p>
        </p:txBody>
      </p:sp>
      <p:sp>
        <p:nvSpPr>
          <p:cNvPr id="4" name="TextBox 3">
            <a:extLst>
              <a:ext uri="{FF2B5EF4-FFF2-40B4-BE49-F238E27FC236}">
                <a16:creationId xmlns:a16="http://schemas.microsoft.com/office/drawing/2014/main" id="{D767D807-FC6B-52DB-2B1E-F0170CEF5D4A}"/>
              </a:ext>
            </a:extLst>
          </p:cNvPr>
          <p:cNvSpPr txBox="1"/>
          <p:nvPr/>
        </p:nvSpPr>
        <p:spPr>
          <a:xfrm>
            <a:off x="10137913" y="5522742"/>
            <a:ext cx="6172200" cy="2246769"/>
          </a:xfrm>
          <a:prstGeom prst="rect">
            <a:avLst/>
          </a:prstGeom>
          <a:noFill/>
        </p:spPr>
        <p:txBody>
          <a:bodyPr wrap="square" rtlCol="0">
            <a:spAutoFit/>
          </a:bodyPr>
          <a:lstStyle/>
          <a:p>
            <a:r>
              <a:rPr lang="en-GB" sz="2800" dirty="0">
                <a:solidFill>
                  <a:srgbClr val="FF0000"/>
                </a:solidFill>
              </a:rPr>
              <a:t>Cookie is the set of {Access and refresh token}! Refresh Token provides seamless experience to the user after access token expires (~60mins - ~90 mins). </a:t>
            </a:r>
            <a:r>
              <a:rPr lang="en-GB" sz="2800" dirty="0" err="1">
                <a:solidFill>
                  <a:srgbClr val="FF0000"/>
                </a:solidFill>
              </a:rPr>
              <a:t>I.e</a:t>
            </a:r>
            <a:r>
              <a:rPr lang="en-GB" sz="2800" dirty="0">
                <a:solidFill>
                  <a:srgbClr val="FF0000"/>
                </a:solidFill>
              </a:rPr>
              <a:t> refresh access tokens without user reprompt.</a:t>
            </a:r>
          </a:p>
        </p:txBody>
      </p:sp>
    </p:spTree>
    <p:extLst>
      <p:ext uri="{BB962C8B-B14F-4D97-AF65-F5344CB8AC3E}">
        <p14:creationId xmlns:p14="http://schemas.microsoft.com/office/powerpoint/2010/main" val="1019721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1733-C43E-C840-4AB1-193753E4EA35}"/>
              </a:ext>
            </a:extLst>
          </p:cNvPr>
          <p:cNvSpPr>
            <a:spLocks noGrp="1"/>
          </p:cNvSpPr>
          <p:nvPr>
            <p:ph type="title"/>
          </p:nvPr>
        </p:nvSpPr>
        <p:spPr/>
        <p:txBody>
          <a:bodyPr/>
          <a:lstStyle/>
          <a:p>
            <a:r>
              <a:rPr lang="en-GB" dirty="0"/>
              <a:t>Summary</a:t>
            </a:r>
          </a:p>
        </p:txBody>
      </p:sp>
      <p:sp>
        <p:nvSpPr>
          <p:cNvPr id="3" name="Text Placeholder 2">
            <a:extLst>
              <a:ext uri="{FF2B5EF4-FFF2-40B4-BE49-F238E27FC236}">
                <a16:creationId xmlns:a16="http://schemas.microsoft.com/office/drawing/2014/main" id="{5E178750-DCB9-617A-9914-D0FAE1823593}"/>
              </a:ext>
            </a:extLst>
          </p:cNvPr>
          <p:cNvSpPr>
            <a:spLocks noGrp="1"/>
          </p:cNvSpPr>
          <p:nvPr>
            <p:ph type="body" sz="quarter" idx="10"/>
          </p:nvPr>
        </p:nvSpPr>
        <p:spPr>
          <a:xfrm>
            <a:off x="292518" y="1786892"/>
            <a:ext cx="17690682" cy="8331804"/>
          </a:xfrm>
        </p:spPr>
        <p:txBody>
          <a:bodyPr>
            <a:normAutofit fontScale="77500" lnSpcReduction="20000"/>
          </a:bodyPr>
          <a:lstStyle/>
          <a:p>
            <a:r>
              <a:rPr lang="en-GB" dirty="0"/>
              <a:t>Tokens are powerful for attackers &amp; defending against them is complex (Tokens are like quantum mechanics, if you think you understand them you probably don’t, myself included)</a:t>
            </a:r>
          </a:p>
          <a:p>
            <a:endParaRPr lang="en-GB" dirty="0"/>
          </a:p>
          <a:p>
            <a:r>
              <a:rPr lang="en-GB" dirty="0"/>
              <a:t>Attackers are going to continuously evolve their tradecraft. </a:t>
            </a:r>
            <a:r>
              <a:rPr lang="en-GB" dirty="0" err="1"/>
              <a:t>AiTMs</a:t>
            </a:r>
            <a:r>
              <a:rPr lang="en-GB" dirty="0"/>
              <a:t> has only gotten better (</a:t>
            </a:r>
            <a:r>
              <a:rPr lang="en-GB" i="1" dirty="0"/>
              <a:t>AITM leveraging WAM &amp; </a:t>
            </a:r>
            <a:r>
              <a:rPr lang="en-GB" i="1" dirty="0" err="1"/>
              <a:t>EvilPuppet</a:t>
            </a:r>
            <a:r>
              <a:rPr lang="en-GB" i="1" dirty="0"/>
              <a:t> from a compromised joined device perhaps?</a:t>
            </a:r>
            <a:r>
              <a:rPr lang="en-GB" dirty="0"/>
              <a:t>)</a:t>
            </a:r>
          </a:p>
          <a:p>
            <a:endParaRPr lang="en-GB" dirty="0"/>
          </a:p>
          <a:p>
            <a:r>
              <a:rPr lang="en-GB" dirty="0"/>
              <a:t>However basic principles remain the same</a:t>
            </a:r>
          </a:p>
          <a:p>
            <a:endParaRPr lang="en-GB" dirty="0"/>
          </a:p>
          <a:p>
            <a:r>
              <a:rPr lang="en-GB" dirty="0"/>
              <a:t>Conditional Access is</a:t>
            </a:r>
            <a:r>
              <a:rPr lang="en-GB" b="1" dirty="0"/>
              <a:t> EXTREMELY </a:t>
            </a:r>
            <a:r>
              <a:rPr lang="en-GB" dirty="0"/>
              <a:t>powerful but easy to misconfigure/leave gaps (Intune compliance + named locations is a strong starting point for defending token theft in general)</a:t>
            </a:r>
          </a:p>
          <a:p>
            <a:endParaRPr lang="en-GB" dirty="0"/>
          </a:p>
          <a:p>
            <a:r>
              <a:rPr lang="en-GB" dirty="0"/>
              <a:t>Defence in Depth – assume attacker will bypass some of the controls placed! (</a:t>
            </a:r>
            <a:r>
              <a:rPr lang="en-GB" dirty="0" err="1"/>
              <a:t>e.g</a:t>
            </a:r>
            <a:r>
              <a:rPr lang="en-GB" dirty="0"/>
              <a:t> User </a:t>
            </a:r>
            <a:r>
              <a:rPr lang="en-GB" dirty="0" err="1"/>
              <a:t>gonna</a:t>
            </a:r>
            <a:r>
              <a:rPr lang="en-GB" dirty="0"/>
              <a:t> user)</a:t>
            </a:r>
          </a:p>
          <a:p>
            <a:endParaRPr lang="en-GB" dirty="0"/>
          </a:p>
          <a:p>
            <a:r>
              <a:rPr lang="en-GB" dirty="0"/>
              <a:t>FIDO is great start but does not solve every problem on its own</a:t>
            </a:r>
          </a:p>
          <a:p>
            <a:endParaRPr lang="en-GB" dirty="0"/>
          </a:p>
          <a:p>
            <a:r>
              <a:rPr lang="en-GB" dirty="0"/>
              <a:t>Didn’t cover everything here, still more research to be done! (Possible Part 2: Illicit Consent Grant?, PRT Attacks?, Device Code flow/FOCI?, Multiple IdP abuse? Browser in the middle?, CBA / PKI, Auth Transfer flow abuse)</a:t>
            </a:r>
          </a:p>
          <a:p>
            <a:endParaRPr lang="en-GB" i="1" dirty="0"/>
          </a:p>
          <a:p>
            <a:endParaRPr lang="en-GB" i="1" dirty="0"/>
          </a:p>
          <a:p>
            <a:pPr marL="0" indent="0">
              <a:buNone/>
            </a:pPr>
            <a:endParaRPr lang="en-GB" i="1" dirty="0"/>
          </a:p>
        </p:txBody>
      </p:sp>
      <p:sp>
        <p:nvSpPr>
          <p:cNvPr id="4" name="AutoShape 2">
            <a:extLst>
              <a:ext uri="{FF2B5EF4-FFF2-40B4-BE49-F238E27FC236}">
                <a16:creationId xmlns:a16="http://schemas.microsoft.com/office/drawing/2014/main" id="{CB8F1381-1A21-2EF1-8E3F-C12E6F38191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6" name="Picture 2" descr="Meme Creator - Funny INTUNE? INTUNE? INTUNE? INTUNE? Meme Generator at ...">
            <a:extLst>
              <a:ext uri="{FF2B5EF4-FFF2-40B4-BE49-F238E27FC236}">
                <a16:creationId xmlns:a16="http://schemas.microsoft.com/office/drawing/2014/main" id="{D62402F7-6B3C-A018-2F63-BEB732D1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0" y="8427092"/>
            <a:ext cx="2627782" cy="1786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632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5E7D-DD38-B6C0-8FBC-9E9F2C0A812E}"/>
              </a:ext>
            </a:extLst>
          </p:cNvPr>
          <p:cNvSpPr>
            <a:spLocks noGrp="1"/>
          </p:cNvSpPr>
          <p:nvPr>
            <p:ph type="title"/>
          </p:nvPr>
        </p:nvSpPr>
        <p:spPr>
          <a:xfrm>
            <a:off x="1247775" y="3004344"/>
            <a:ext cx="15773400" cy="4278313"/>
          </a:xfrm>
        </p:spPr>
        <p:txBody>
          <a:bodyPr anchor="ctr">
            <a:normAutofit/>
          </a:bodyPr>
          <a:lstStyle/>
          <a:p>
            <a:r>
              <a:rPr lang="en-GB" sz="6600" dirty="0">
                <a:latin typeface="TWK Everett" panose="020B0204000000000000" pitchFamily="34" charset="0"/>
              </a:rPr>
              <a:t>Thanking you</a:t>
            </a:r>
            <a:br>
              <a:rPr lang="en-GB" sz="6600" dirty="0">
                <a:latin typeface="TWK Everett" panose="020B0204000000000000" pitchFamily="34" charset="0"/>
              </a:rPr>
            </a:br>
            <a:br>
              <a:rPr lang="en-GB" sz="6600" dirty="0">
                <a:latin typeface="TWK Everett" panose="020B0204000000000000" pitchFamily="34" charset="0"/>
              </a:rPr>
            </a:br>
            <a:r>
              <a:rPr lang="en-GB" sz="2400" dirty="0">
                <a:latin typeface="TWK Everett" panose="020B0204000000000000" pitchFamily="34" charset="0"/>
              </a:rPr>
              <a:t>Don’t worry there's no quiz</a:t>
            </a:r>
            <a:br>
              <a:rPr lang="en-GB" sz="2400" dirty="0">
                <a:latin typeface="TWK Everett" panose="020B0204000000000000" pitchFamily="34" charset="0"/>
              </a:rPr>
            </a:br>
            <a:endParaRPr lang="en-GB" sz="2400" dirty="0">
              <a:latin typeface="TWK Everett" panose="020B0204000000000000" pitchFamily="34" charset="0"/>
            </a:endParaRPr>
          </a:p>
        </p:txBody>
      </p:sp>
      <p:pic>
        <p:nvPicPr>
          <p:cNvPr id="12292" name="Picture 4" descr="Wheres my meme ideas? Clearly I'm running out">
            <a:extLst>
              <a:ext uri="{FF2B5EF4-FFF2-40B4-BE49-F238E27FC236}">
                <a16:creationId xmlns:a16="http://schemas.microsoft.com/office/drawing/2014/main" id="{27A161BC-6DE4-0CC9-2FA3-5452AB58C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09"/>
          <a:stretch/>
        </p:blipFill>
        <p:spPr bwMode="auto">
          <a:xfrm>
            <a:off x="8915400" y="1866900"/>
            <a:ext cx="8991600" cy="7848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llage of two people&#10;&#10;Description automatically generated">
            <a:extLst>
              <a:ext uri="{FF2B5EF4-FFF2-40B4-BE49-F238E27FC236}">
                <a16:creationId xmlns:a16="http://schemas.microsoft.com/office/drawing/2014/main" id="{3DBF2623-CF26-3D88-C375-911FFB5A4954}"/>
              </a:ext>
            </a:extLst>
          </p:cNvPr>
          <p:cNvPicPr>
            <a:picLocks noChangeAspect="1"/>
          </p:cNvPicPr>
          <p:nvPr/>
        </p:nvPicPr>
        <p:blipFill rotWithShape="1">
          <a:blip r:embed="rId4">
            <a:extLst>
              <a:ext uri="{28A0092B-C50C-407E-A947-70E740481C1C}">
                <a14:useLocalDpi xmlns:a14="http://schemas.microsoft.com/office/drawing/2010/main" val="0"/>
              </a:ext>
            </a:extLst>
          </a:blip>
          <a:srcRect t="15385"/>
          <a:stretch/>
        </p:blipFill>
        <p:spPr>
          <a:xfrm>
            <a:off x="1752600" y="6515100"/>
            <a:ext cx="4032802" cy="3412371"/>
          </a:xfrm>
          <a:prstGeom prst="rect">
            <a:avLst/>
          </a:prstGeom>
        </p:spPr>
      </p:pic>
    </p:spTree>
    <p:extLst>
      <p:ext uri="{BB962C8B-B14F-4D97-AF65-F5344CB8AC3E}">
        <p14:creationId xmlns:p14="http://schemas.microsoft.com/office/powerpoint/2010/main" val="74898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D6BD9-BD59-657A-A047-3251B853ACF0}"/>
              </a:ext>
            </a:extLst>
          </p:cNvPr>
          <p:cNvSpPr>
            <a:spLocks noGrp="1"/>
          </p:cNvSpPr>
          <p:nvPr>
            <p:ph type="title"/>
          </p:nvPr>
        </p:nvSpPr>
        <p:spPr/>
        <p:txBody>
          <a:bodyPr/>
          <a:lstStyle/>
          <a:p>
            <a:r>
              <a:rPr lang="en-GB" dirty="0"/>
              <a:t>Appendix: Non-Persistent Browser Session</a:t>
            </a:r>
          </a:p>
        </p:txBody>
      </p:sp>
      <p:sp>
        <p:nvSpPr>
          <p:cNvPr id="3" name="Text Placeholder 2">
            <a:extLst>
              <a:ext uri="{FF2B5EF4-FFF2-40B4-BE49-F238E27FC236}">
                <a16:creationId xmlns:a16="http://schemas.microsoft.com/office/drawing/2014/main" id="{CB966546-5CE0-60F0-A0AC-67055C84350C}"/>
              </a:ext>
            </a:extLst>
          </p:cNvPr>
          <p:cNvSpPr>
            <a:spLocks noGrp="1"/>
          </p:cNvSpPr>
          <p:nvPr>
            <p:ph type="body" sz="quarter" idx="10"/>
          </p:nvPr>
        </p:nvSpPr>
        <p:spPr/>
        <p:txBody>
          <a:bodyPr/>
          <a:lstStyle/>
          <a:p>
            <a:r>
              <a:rPr lang="en-GB" dirty="0"/>
              <a:t>Cookie being cleared client side does NOT revoke server side</a:t>
            </a:r>
          </a:p>
          <a:p>
            <a:r>
              <a:rPr lang="en-GB" dirty="0"/>
              <a:t>Attacker can keep copying token out of their proxy tool (recall demo)</a:t>
            </a:r>
          </a:p>
          <a:p>
            <a:r>
              <a:rPr lang="en-GB" dirty="0"/>
              <a:t>But more fundamentally for reverse phishing to work, attacker </a:t>
            </a:r>
            <a:r>
              <a:rPr lang="en-GB" b="1" dirty="0"/>
              <a:t>MUST</a:t>
            </a:r>
            <a:r>
              <a:rPr lang="en-GB" dirty="0"/>
              <a:t> manipulate the cookie (or you accidentally send the cookie with the phishing referrer straight to Microsoft…</a:t>
            </a:r>
            <a:r>
              <a:rPr lang="en-GB" dirty="0" err="1"/>
              <a:t>d’oh</a:t>
            </a:r>
            <a:r>
              <a:rPr lang="en-GB" dirty="0"/>
              <a:t>)</a:t>
            </a:r>
          </a:p>
          <a:p>
            <a:r>
              <a:rPr lang="en-GB" dirty="0"/>
              <a:t>Attacker can also manipulate whether cookie is stored in Local vs session storage </a:t>
            </a:r>
          </a:p>
          <a:p>
            <a:r>
              <a:rPr lang="en-GB" dirty="0"/>
              <a:t>SIF uses </a:t>
            </a:r>
            <a:r>
              <a:rPr lang="en-GB" dirty="0" err="1"/>
              <a:t>authn</a:t>
            </a:r>
            <a:r>
              <a:rPr lang="en-GB" dirty="0"/>
              <a:t> time &gt; outright a better control than non-persistent session?</a:t>
            </a:r>
          </a:p>
        </p:txBody>
      </p:sp>
      <p:sp>
        <p:nvSpPr>
          <p:cNvPr id="4" name="Rectangle 3">
            <a:hlinkClick r:id="rId3" action="ppaction://hlinksldjump"/>
            <a:extLst>
              <a:ext uri="{FF2B5EF4-FFF2-40B4-BE49-F238E27FC236}">
                <a16:creationId xmlns:a16="http://schemas.microsoft.com/office/drawing/2014/main" id="{66A7412A-6124-A28E-2248-1CCFFECDC9C3}"/>
              </a:ext>
            </a:extLst>
          </p:cNvPr>
          <p:cNvSpPr/>
          <p:nvPr/>
        </p:nvSpPr>
        <p:spPr>
          <a:xfrm>
            <a:off x="17221200" y="9334500"/>
            <a:ext cx="905107" cy="849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SIF</a:t>
            </a:r>
          </a:p>
          <a:p>
            <a:pPr algn="ctr"/>
            <a:r>
              <a:rPr lang="en-GB" dirty="0"/>
              <a:t>Eval </a:t>
            </a:r>
          </a:p>
          <a:p>
            <a:pPr algn="ctr"/>
            <a:endParaRPr lang="en-GB" dirty="0"/>
          </a:p>
        </p:txBody>
      </p:sp>
      <p:pic>
        <p:nvPicPr>
          <p:cNvPr id="6" name="Picture 5">
            <a:extLst>
              <a:ext uri="{FF2B5EF4-FFF2-40B4-BE49-F238E27FC236}">
                <a16:creationId xmlns:a16="http://schemas.microsoft.com/office/drawing/2014/main" id="{C42FC433-777E-DE4E-8A7A-1ED65A84D6E4}"/>
              </a:ext>
            </a:extLst>
          </p:cNvPr>
          <p:cNvPicPr>
            <a:picLocks noChangeAspect="1"/>
          </p:cNvPicPr>
          <p:nvPr/>
        </p:nvPicPr>
        <p:blipFill>
          <a:blip r:embed="rId4"/>
          <a:stretch>
            <a:fillRect/>
          </a:stretch>
        </p:blipFill>
        <p:spPr>
          <a:xfrm>
            <a:off x="5791200" y="7559408"/>
            <a:ext cx="6511457" cy="2727592"/>
          </a:xfrm>
          <a:prstGeom prst="rect">
            <a:avLst/>
          </a:prstGeom>
        </p:spPr>
      </p:pic>
    </p:spTree>
    <p:extLst>
      <p:ext uri="{BB962C8B-B14F-4D97-AF65-F5344CB8AC3E}">
        <p14:creationId xmlns:p14="http://schemas.microsoft.com/office/powerpoint/2010/main" val="2900508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1939-9F10-54FE-48E4-C678C8AEEFDF}"/>
              </a:ext>
            </a:extLst>
          </p:cNvPr>
          <p:cNvSpPr>
            <a:spLocks noGrp="1"/>
          </p:cNvSpPr>
          <p:nvPr>
            <p:ph type="title"/>
          </p:nvPr>
        </p:nvSpPr>
        <p:spPr/>
        <p:txBody>
          <a:bodyPr>
            <a:normAutofit fontScale="90000"/>
          </a:bodyPr>
          <a:lstStyle/>
          <a:p>
            <a:r>
              <a:rPr lang="en-GB" dirty="0"/>
              <a:t>Appendix: Plenty of ways to </a:t>
            </a:r>
            <a:r>
              <a:rPr lang="en-GB" dirty="0" err="1"/>
              <a:t>Analyze</a:t>
            </a:r>
            <a:r>
              <a:rPr lang="en-GB" dirty="0"/>
              <a:t> Conditional Access Gaps</a:t>
            </a:r>
          </a:p>
        </p:txBody>
      </p:sp>
      <p:sp>
        <p:nvSpPr>
          <p:cNvPr id="3" name="Text Placeholder 2">
            <a:extLst>
              <a:ext uri="{FF2B5EF4-FFF2-40B4-BE49-F238E27FC236}">
                <a16:creationId xmlns:a16="http://schemas.microsoft.com/office/drawing/2014/main" id="{F8C80F63-6205-EB5A-9C6E-69559B6DF6E6}"/>
              </a:ext>
            </a:extLst>
          </p:cNvPr>
          <p:cNvSpPr>
            <a:spLocks noGrp="1"/>
          </p:cNvSpPr>
          <p:nvPr>
            <p:ph type="body" sz="quarter" idx="10"/>
          </p:nvPr>
        </p:nvSpPr>
        <p:spPr/>
        <p:txBody>
          <a:bodyPr>
            <a:normAutofit fontScale="85000" lnSpcReduction="20000"/>
          </a:bodyPr>
          <a:lstStyle/>
          <a:p>
            <a:pPr marL="0" indent="0">
              <a:buNone/>
            </a:pPr>
            <a:r>
              <a:rPr lang="en-GB" dirty="0"/>
              <a:t>Blue Team Side:</a:t>
            </a:r>
          </a:p>
          <a:p>
            <a:pPr marL="0" indent="0">
              <a:buNone/>
            </a:pPr>
            <a:endParaRPr lang="en-GB" dirty="0"/>
          </a:p>
          <a:p>
            <a:pPr marL="0" indent="0">
              <a:buNone/>
            </a:pPr>
            <a:r>
              <a:rPr lang="en-GB" dirty="0"/>
              <a:t>Conditional Access Gap analyser workbook (learn.microsoft.com/en-us/entra/identity/monitoring-health/workbook-conditional-access-gap-</a:t>
            </a:r>
            <a:r>
              <a:rPr lang="en-GB" dirty="0" err="1"/>
              <a:t>analyzer</a:t>
            </a:r>
            <a:r>
              <a:rPr lang="en-GB" dirty="0"/>
              <a:t>)</a:t>
            </a:r>
          </a:p>
          <a:p>
            <a:pPr marL="0" indent="0">
              <a:buNone/>
            </a:pPr>
            <a:r>
              <a:rPr lang="en-GB" dirty="0"/>
              <a:t>Maester (</a:t>
            </a:r>
            <a:r>
              <a:rPr lang="en-GB" dirty="0" err="1"/>
              <a:t>maester.dev</a:t>
            </a:r>
            <a:r>
              <a:rPr lang="en-GB" dirty="0"/>
              <a:t>)</a:t>
            </a:r>
          </a:p>
          <a:p>
            <a:pPr marL="0" indent="0">
              <a:buNone/>
            </a:pPr>
            <a:r>
              <a:rPr lang="en-GB" dirty="0" err="1"/>
              <a:t>caOptics</a:t>
            </a:r>
            <a:r>
              <a:rPr lang="en-GB" dirty="0"/>
              <a:t> (github.com/jsa2/</a:t>
            </a:r>
            <a:r>
              <a:rPr lang="en-GB" dirty="0" err="1"/>
              <a:t>caOptics</a:t>
            </a:r>
            <a:r>
              <a:rPr lang="en-GB" dirty="0"/>
              <a:t>)</a:t>
            </a:r>
          </a:p>
          <a:p>
            <a:endParaRPr lang="en-GB" dirty="0"/>
          </a:p>
          <a:p>
            <a:endParaRPr lang="en-GB" dirty="0"/>
          </a:p>
          <a:p>
            <a:pPr marL="0" indent="0">
              <a:buNone/>
            </a:pPr>
            <a:r>
              <a:rPr lang="en-GB" dirty="0"/>
              <a:t>Red Team side:</a:t>
            </a:r>
          </a:p>
          <a:p>
            <a:pPr marL="0" indent="0">
              <a:buNone/>
            </a:pPr>
            <a:br>
              <a:rPr lang="en-GB" dirty="0"/>
            </a:br>
            <a:r>
              <a:rPr lang="en-GB" dirty="0" err="1"/>
              <a:t>TeamFiltration</a:t>
            </a:r>
            <a:r>
              <a:rPr lang="en-GB" dirty="0"/>
              <a:t> (github.com/Flangvik/</a:t>
            </a:r>
            <a:r>
              <a:rPr lang="en-GB" dirty="0" err="1"/>
              <a:t>TeamFiltration</a:t>
            </a:r>
            <a:r>
              <a:rPr lang="en-GB" dirty="0"/>
              <a:t>)</a:t>
            </a:r>
          </a:p>
          <a:p>
            <a:endParaRPr lang="en-GB" dirty="0"/>
          </a:p>
          <a:p>
            <a:r>
              <a:rPr lang="en-GB" dirty="0"/>
              <a:t>Other red team tools I like:</a:t>
            </a:r>
          </a:p>
          <a:p>
            <a:r>
              <a:rPr lang="en-GB" dirty="0"/>
              <a:t>I also like </a:t>
            </a:r>
            <a:r>
              <a:rPr lang="en-GB" dirty="0" err="1"/>
              <a:t>graphspy</a:t>
            </a:r>
            <a:endParaRPr lang="en-GB" dirty="0"/>
          </a:p>
          <a:p>
            <a:r>
              <a:rPr lang="en-GB" dirty="0" err="1"/>
              <a:t>Roadtools</a:t>
            </a:r>
            <a:endParaRPr lang="en-GB" dirty="0"/>
          </a:p>
          <a:p>
            <a:r>
              <a:rPr lang="en-GB" dirty="0" err="1"/>
              <a:t>Tokentactics</a:t>
            </a:r>
            <a:r>
              <a:rPr lang="en-GB" dirty="0"/>
              <a:t> (</a:t>
            </a:r>
            <a:r>
              <a:rPr lang="en-GB" dirty="0" err="1"/>
              <a:t>particuraly</a:t>
            </a:r>
            <a:r>
              <a:rPr lang="en-GB" dirty="0"/>
              <a:t> Fabian Bader’s fork that includes CAE claim)</a:t>
            </a:r>
          </a:p>
          <a:p>
            <a:pPr marL="0" indent="0">
              <a:buNone/>
            </a:pPr>
            <a:endParaRPr lang="en-GB" dirty="0"/>
          </a:p>
          <a:p>
            <a:pPr marL="0" indent="0">
              <a:buNone/>
            </a:pPr>
            <a:endParaRPr lang="en-GB" dirty="0"/>
          </a:p>
          <a:p>
            <a:pPr marL="0" indent="0">
              <a:buNone/>
            </a:pPr>
            <a:endParaRPr lang="en-GB" dirty="0"/>
          </a:p>
          <a:p>
            <a:endParaRPr lang="en-GB" dirty="0"/>
          </a:p>
        </p:txBody>
      </p:sp>
    </p:spTree>
    <p:extLst>
      <p:ext uri="{BB962C8B-B14F-4D97-AF65-F5344CB8AC3E}">
        <p14:creationId xmlns:p14="http://schemas.microsoft.com/office/powerpoint/2010/main" val="204808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1E94-65E4-E9A5-35FD-A5CE5950FA5E}"/>
              </a:ext>
            </a:extLst>
          </p:cNvPr>
          <p:cNvSpPr>
            <a:spLocks noGrp="1"/>
          </p:cNvSpPr>
          <p:nvPr>
            <p:ph type="title"/>
          </p:nvPr>
        </p:nvSpPr>
        <p:spPr/>
        <p:txBody>
          <a:bodyPr>
            <a:normAutofit fontScale="90000"/>
          </a:bodyPr>
          <a:lstStyle/>
          <a:p>
            <a:pPr defTabSz="1828755">
              <a:lnSpc>
                <a:spcPct val="120000"/>
              </a:lnSpc>
            </a:pPr>
            <a:r>
              <a:rPr lang="en-GB" sz="4400" dirty="0">
                <a:solidFill>
                  <a:prstClr val="white"/>
                </a:solidFill>
                <a:latin typeface="TWK Everett" panose="020B0204000000000000" pitchFamily="34" charset="0"/>
              </a:rPr>
              <a:t>Appendix: MFA in Token</a:t>
            </a:r>
          </a:p>
        </p:txBody>
      </p:sp>
      <p:sp>
        <p:nvSpPr>
          <p:cNvPr id="3" name="Text Placeholder 2">
            <a:extLst>
              <a:ext uri="{FF2B5EF4-FFF2-40B4-BE49-F238E27FC236}">
                <a16:creationId xmlns:a16="http://schemas.microsoft.com/office/drawing/2014/main" id="{71FF9956-C557-1075-3123-F3410DC7EE43}"/>
              </a:ext>
            </a:extLst>
          </p:cNvPr>
          <p:cNvSpPr>
            <a:spLocks noGrp="1"/>
          </p:cNvSpPr>
          <p:nvPr>
            <p:ph type="body" sz="quarter" idx="10"/>
          </p:nvPr>
        </p:nvSpPr>
        <p:spPr>
          <a:xfrm>
            <a:off x="-2193504" y="5444803"/>
            <a:ext cx="17554158" cy="7276470"/>
          </a:xfrm>
        </p:spPr>
        <p:txBody>
          <a:bodyPr/>
          <a:lstStyle/>
          <a:p>
            <a:endParaRPr lang="en-GB" dirty="0"/>
          </a:p>
          <a:p>
            <a:endParaRPr lang="en-GB" dirty="0"/>
          </a:p>
        </p:txBody>
      </p:sp>
      <p:pic>
        <p:nvPicPr>
          <p:cNvPr id="1030" name="Picture 6">
            <a:extLst>
              <a:ext uri="{FF2B5EF4-FFF2-40B4-BE49-F238E27FC236}">
                <a16:creationId xmlns:a16="http://schemas.microsoft.com/office/drawing/2014/main" id="{90D2611D-7B37-F744-D4BA-28347EA24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43100"/>
            <a:ext cx="1375410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EF3F50C-7BFD-AA4C-D5DB-FB9B77957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925" y="6864626"/>
            <a:ext cx="14158993" cy="1447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230618-3DB0-93DE-DDB9-697179377B92}"/>
              </a:ext>
            </a:extLst>
          </p:cNvPr>
          <p:cNvSpPr txBox="1"/>
          <p:nvPr/>
        </p:nvSpPr>
        <p:spPr>
          <a:xfrm>
            <a:off x="1066800" y="9054004"/>
            <a:ext cx="10421178" cy="369332"/>
          </a:xfrm>
          <a:prstGeom prst="rect">
            <a:avLst/>
          </a:prstGeom>
          <a:noFill/>
        </p:spPr>
        <p:txBody>
          <a:bodyPr wrap="square">
            <a:spAutoFit/>
          </a:bodyPr>
          <a:lstStyle/>
          <a:p>
            <a:r>
              <a:rPr lang="en-GB" dirty="0">
                <a:solidFill>
                  <a:schemeClr val="bg1"/>
                </a:solidFill>
              </a:rPr>
              <a:t>Ref: https://jwt.ms/</a:t>
            </a:r>
          </a:p>
        </p:txBody>
      </p:sp>
    </p:spTree>
    <p:extLst>
      <p:ext uri="{BB962C8B-B14F-4D97-AF65-F5344CB8AC3E}">
        <p14:creationId xmlns:p14="http://schemas.microsoft.com/office/powerpoint/2010/main" val="2535827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6860-3483-720F-5CDA-4C3F07BE5A56}"/>
              </a:ext>
            </a:extLst>
          </p:cNvPr>
          <p:cNvSpPr>
            <a:spLocks noGrp="1"/>
          </p:cNvSpPr>
          <p:nvPr>
            <p:ph type="title"/>
          </p:nvPr>
        </p:nvSpPr>
        <p:spPr/>
        <p:txBody>
          <a:bodyPr>
            <a:normAutofit/>
          </a:bodyPr>
          <a:lstStyle/>
          <a:p>
            <a:r>
              <a:rPr lang="en-GB" dirty="0"/>
              <a:t>Appendix: Diagram View Of Attack</a:t>
            </a:r>
          </a:p>
        </p:txBody>
      </p:sp>
      <p:pic>
        <p:nvPicPr>
          <p:cNvPr id="8" name="Picture 7">
            <a:extLst>
              <a:ext uri="{FF2B5EF4-FFF2-40B4-BE49-F238E27FC236}">
                <a16:creationId xmlns:a16="http://schemas.microsoft.com/office/drawing/2014/main" id="{E7AFFD5F-27EE-E306-A92D-885289F6E6D4}"/>
              </a:ext>
            </a:extLst>
          </p:cNvPr>
          <p:cNvPicPr>
            <a:picLocks noChangeAspect="1"/>
          </p:cNvPicPr>
          <p:nvPr/>
        </p:nvPicPr>
        <p:blipFill>
          <a:blip r:embed="rId3"/>
          <a:stretch>
            <a:fillRect/>
          </a:stretch>
        </p:blipFill>
        <p:spPr>
          <a:xfrm>
            <a:off x="1524000" y="2705099"/>
            <a:ext cx="15163800" cy="6115869"/>
          </a:xfrm>
          <a:prstGeom prst="rect">
            <a:avLst/>
          </a:prstGeom>
        </p:spPr>
      </p:pic>
      <p:sp>
        <p:nvSpPr>
          <p:cNvPr id="7" name="AutoShape 6" descr="Diagram depicting an AiTM attack using indirect proxy, starting when a user visits the attack-created phishing web page and the attacker initiates authentication session with the target website. The user puts their credentials into the phishing site, which the attacker captures and provides to the target website. The target website returns an MFA screen while the attacker dynamically creates a forged MFA page to display to the user. The user inputs the additional authentication, and the attack provides that additional authentication to the target website. The website returns a session cookie and the phishing site redirects the user to another page. ">
            <a:extLst>
              <a:ext uri="{FF2B5EF4-FFF2-40B4-BE49-F238E27FC236}">
                <a16:creationId xmlns:a16="http://schemas.microsoft.com/office/drawing/2014/main" id="{26A0ECDA-5843-2257-E905-41EBF9676EF2}"/>
              </a:ext>
            </a:extLst>
          </p:cNvPr>
          <p:cNvSpPr>
            <a:spLocks noGrp="1" noChangeAspect="1" noChangeArrowheads="1"/>
          </p:cNvSpPr>
          <p:nvPr>
            <p:ph type="body" sz="quarter" idx="10"/>
          </p:nvPr>
        </p:nvSpPr>
        <p:spPr bwMode="auto">
          <a:xfrm>
            <a:off x="292521" y="2340608"/>
            <a:ext cx="17554158" cy="77558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92500" lnSpcReduction="2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Ref: https://www.microsoft.com/en-us/security/blog/2023/06/08/detecting-and-mitigating-a-multi-stage-aitm-phishing-and-bec-campaign/</a:t>
            </a:r>
          </a:p>
        </p:txBody>
      </p:sp>
    </p:spTree>
    <p:extLst>
      <p:ext uri="{BB962C8B-B14F-4D97-AF65-F5344CB8AC3E}">
        <p14:creationId xmlns:p14="http://schemas.microsoft.com/office/powerpoint/2010/main" val="876551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1CB508-3043-1FE6-56A3-0500D499D84E}"/>
              </a:ext>
            </a:extLst>
          </p:cNvPr>
          <p:cNvPicPr>
            <a:picLocks noChangeAspect="1"/>
          </p:cNvPicPr>
          <p:nvPr/>
        </p:nvPicPr>
        <p:blipFill>
          <a:blip r:embed="rId3"/>
          <a:stretch>
            <a:fillRect/>
          </a:stretch>
        </p:blipFill>
        <p:spPr>
          <a:xfrm>
            <a:off x="381000" y="5295900"/>
            <a:ext cx="9963714" cy="2209800"/>
          </a:xfrm>
          <a:prstGeom prst="rect">
            <a:avLst/>
          </a:prstGeom>
        </p:spPr>
      </p:pic>
      <p:sp>
        <p:nvSpPr>
          <p:cNvPr id="2" name="Title 1">
            <a:extLst>
              <a:ext uri="{FF2B5EF4-FFF2-40B4-BE49-F238E27FC236}">
                <a16:creationId xmlns:a16="http://schemas.microsoft.com/office/drawing/2014/main" id="{1FF6C673-D02F-5308-6640-61DAEA59A833}"/>
              </a:ext>
            </a:extLst>
          </p:cNvPr>
          <p:cNvSpPr>
            <a:spLocks noGrp="1"/>
          </p:cNvSpPr>
          <p:nvPr>
            <p:ph type="title"/>
          </p:nvPr>
        </p:nvSpPr>
        <p:spPr/>
        <p:txBody>
          <a:bodyPr/>
          <a:lstStyle/>
          <a:p>
            <a:r>
              <a:rPr lang="en-GB" dirty="0"/>
              <a:t>Appendix: Browser History Acquisition</a:t>
            </a:r>
          </a:p>
        </p:txBody>
      </p:sp>
      <p:sp>
        <p:nvSpPr>
          <p:cNvPr id="3" name="Text Placeholder 2">
            <a:extLst>
              <a:ext uri="{FF2B5EF4-FFF2-40B4-BE49-F238E27FC236}">
                <a16:creationId xmlns:a16="http://schemas.microsoft.com/office/drawing/2014/main" id="{1E304945-C28B-948D-D5EF-2F42E0EAE993}"/>
              </a:ext>
            </a:extLst>
          </p:cNvPr>
          <p:cNvSpPr>
            <a:spLocks noGrp="1"/>
          </p:cNvSpPr>
          <p:nvPr>
            <p:ph type="body" sz="quarter" idx="10"/>
          </p:nvPr>
        </p:nvSpPr>
        <p:spPr>
          <a:xfrm>
            <a:off x="292520" y="2164395"/>
            <a:ext cx="17843079" cy="8122605"/>
          </a:xfrm>
        </p:spPr>
        <p:txBody>
          <a:bodyPr>
            <a:normAutofit fontScale="85000" lnSpcReduction="20000"/>
          </a:bodyPr>
          <a:lstStyle/>
          <a:p>
            <a:endParaRPr lang="en-GB" dirty="0"/>
          </a:p>
          <a:p>
            <a:r>
              <a:rPr lang="en-GB" dirty="0"/>
              <a:t>History file in “C:\users\&lt;username&gt;\</a:t>
            </a:r>
            <a:r>
              <a:rPr lang="en-GB" dirty="0" err="1"/>
              <a:t>AppData</a:t>
            </a:r>
            <a:r>
              <a:rPr lang="en-GB" dirty="0"/>
              <a:t>\Local\Google\Chrome\User Data\</a:t>
            </a:r>
            <a:r>
              <a:rPr lang="en-GB" dirty="0">
                <a:solidFill>
                  <a:srgbClr val="FF0000"/>
                </a:solidFill>
              </a:rPr>
              <a:t>Default</a:t>
            </a:r>
            <a:r>
              <a:rPr lang="en-GB" dirty="0"/>
              <a:t>”</a:t>
            </a:r>
          </a:p>
          <a:p>
            <a:r>
              <a:rPr lang="en-GB" dirty="0"/>
              <a:t>Open file with </a:t>
            </a:r>
            <a:r>
              <a:rPr lang="en-GB" dirty="0">
                <a:hlinkClick r:id="rId4"/>
              </a:rPr>
              <a:t>https://sqlitebrowser.org/dl/</a:t>
            </a:r>
            <a:r>
              <a:rPr lang="en-GB" dirty="0"/>
              <a:t>. </a:t>
            </a:r>
          </a:p>
          <a:p>
            <a:r>
              <a:rPr lang="en-GB" dirty="0"/>
              <a:t>May be other profiles (Profile 1, Profile 2) so check those as well as Default</a:t>
            </a:r>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a:p>
            <a:endParaRPr lang="en-GB" dirty="0"/>
          </a:p>
          <a:p>
            <a:endParaRPr lang="en-GB" dirty="0"/>
          </a:p>
          <a:p>
            <a:endParaRPr lang="en-GB" dirty="0"/>
          </a:p>
          <a:p>
            <a:endParaRPr lang="en-GB" dirty="0"/>
          </a:p>
          <a:p>
            <a:r>
              <a:rPr lang="en-GB" dirty="0"/>
              <a:t>Ref: https://www.linkedin.com/pulse/stealing-passwords-defender-endpoint-jay-kerai</a:t>
            </a:r>
          </a:p>
        </p:txBody>
      </p:sp>
      <p:pic>
        <p:nvPicPr>
          <p:cNvPr id="1026" name="Picture 2">
            <a:extLst>
              <a:ext uri="{FF2B5EF4-FFF2-40B4-BE49-F238E27FC236}">
                <a16:creationId xmlns:a16="http://schemas.microsoft.com/office/drawing/2014/main" id="{975A06BA-E2E7-6174-BE2E-8760A1C84F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1995" b="16946"/>
          <a:stretch/>
        </p:blipFill>
        <p:spPr bwMode="auto">
          <a:xfrm>
            <a:off x="968959" y="4076700"/>
            <a:ext cx="3918706" cy="52228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4BE57022-8A7E-6682-45B4-FA6E346506F9}"/>
              </a:ext>
            </a:extLst>
          </p:cNvPr>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var(--artdeco-typography-mono)"/>
              </a:rPr>
              <a:t>&lt;username&gt;\AppData\Local\Google\Chrome\User Data\ Default</a:t>
            </a: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11990B4-276B-C54E-7C37-6A1881522BD6}"/>
              </a:ext>
            </a:extLst>
          </p:cNvPr>
          <p:cNvPicPr>
            <a:picLocks noChangeAspect="1"/>
          </p:cNvPicPr>
          <p:nvPr/>
        </p:nvPicPr>
        <p:blipFill>
          <a:blip r:embed="rId6"/>
          <a:stretch>
            <a:fillRect/>
          </a:stretch>
        </p:blipFill>
        <p:spPr>
          <a:xfrm>
            <a:off x="5029200" y="3886435"/>
            <a:ext cx="9738182" cy="5603414"/>
          </a:xfrm>
          <a:prstGeom prst="rect">
            <a:avLst/>
          </a:prstGeom>
        </p:spPr>
      </p:pic>
    </p:spTree>
    <p:extLst>
      <p:ext uri="{BB962C8B-B14F-4D97-AF65-F5344CB8AC3E}">
        <p14:creationId xmlns:p14="http://schemas.microsoft.com/office/powerpoint/2010/main" val="79343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0D62-8AA0-2C6D-557B-99B17BA8F4F1}"/>
              </a:ext>
            </a:extLst>
          </p:cNvPr>
          <p:cNvSpPr>
            <a:spLocks noGrp="1"/>
          </p:cNvSpPr>
          <p:nvPr>
            <p:ph type="title"/>
          </p:nvPr>
        </p:nvSpPr>
        <p:spPr/>
        <p:txBody>
          <a:bodyPr/>
          <a:lstStyle/>
          <a:p>
            <a:r>
              <a:rPr lang="en-GB" dirty="0"/>
              <a:t>Appendix: Country Change KQL</a:t>
            </a:r>
          </a:p>
        </p:txBody>
      </p:sp>
      <p:sp>
        <p:nvSpPr>
          <p:cNvPr id="3" name="Text Placeholder 2">
            <a:extLst>
              <a:ext uri="{FF2B5EF4-FFF2-40B4-BE49-F238E27FC236}">
                <a16:creationId xmlns:a16="http://schemas.microsoft.com/office/drawing/2014/main" id="{A6A8A0F2-2E01-CACD-9B00-5340F16796D0}"/>
              </a:ext>
            </a:extLst>
          </p:cNvPr>
          <p:cNvSpPr>
            <a:spLocks noGrp="1"/>
          </p:cNvSpPr>
          <p:nvPr>
            <p:ph type="body" sz="quarter" idx="10"/>
          </p:nvPr>
        </p:nvSpPr>
        <p:spPr>
          <a:xfrm>
            <a:off x="152400" y="2095500"/>
            <a:ext cx="17554158" cy="7276470"/>
          </a:xfrm>
        </p:spPr>
        <p:txBody>
          <a:bodyPr>
            <a:normAutofit fontScale="62500" lnSpcReduction="20000"/>
          </a:bodyPr>
          <a:lstStyle/>
          <a:p>
            <a:r>
              <a:rPr lang="en-GB" dirty="0"/>
              <a:t>While it can be defeated it is still worth detecting a change in user agent/change in country</a:t>
            </a:r>
          </a:p>
          <a:p>
            <a:endParaRPr lang="en-GB" dirty="0"/>
          </a:p>
          <a:p>
            <a:endParaRPr lang="en-GB" dirty="0"/>
          </a:p>
          <a:p>
            <a:r>
              <a:rPr lang="en-GB" dirty="0"/>
              <a:t>let </a:t>
            </a:r>
            <a:r>
              <a:rPr lang="en-GB" dirty="0" err="1"/>
              <a:t>OfficeHomeSessionIds</a:t>
            </a:r>
            <a:r>
              <a:rPr lang="en-GB" dirty="0"/>
              <a:t> = </a:t>
            </a:r>
          </a:p>
          <a:p>
            <a:r>
              <a:rPr lang="en-GB" dirty="0" err="1"/>
              <a:t>AADSignInEventsBeta</a:t>
            </a:r>
            <a:endParaRPr lang="en-GB" dirty="0"/>
          </a:p>
          <a:p>
            <a:r>
              <a:rPr lang="en-GB" dirty="0"/>
              <a:t>| where Timestamp &gt; ago(1d)</a:t>
            </a:r>
          </a:p>
          <a:p>
            <a:r>
              <a:rPr lang="en-GB" dirty="0"/>
              <a:t>| where </a:t>
            </a:r>
            <a:r>
              <a:rPr lang="en-GB" dirty="0" err="1"/>
              <a:t>ErrorCode</a:t>
            </a:r>
            <a:r>
              <a:rPr lang="en-GB" dirty="0"/>
              <a:t> == 0</a:t>
            </a:r>
          </a:p>
          <a:p>
            <a:r>
              <a:rPr lang="en-GB" dirty="0"/>
              <a:t>| where </a:t>
            </a:r>
            <a:r>
              <a:rPr lang="en-GB" dirty="0" err="1"/>
              <a:t>ApplicationId</a:t>
            </a:r>
            <a:r>
              <a:rPr lang="en-GB" dirty="0"/>
              <a:t> == "4765445b-32c6-49b0-83e6-1d93765276ca" //</a:t>
            </a:r>
            <a:r>
              <a:rPr lang="en-GB" dirty="0" err="1"/>
              <a:t>OfficeHome</a:t>
            </a:r>
            <a:r>
              <a:rPr lang="en-GB" dirty="0"/>
              <a:t> application </a:t>
            </a:r>
          </a:p>
          <a:p>
            <a:r>
              <a:rPr lang="en-GB" dirty="0"/>
              <a:t>| where </a:t>
            </a:r>
            <a:r>
              <a:rPr lang="en-GB" dirty="0" err="1"/>
              <a:t>ClientAppUsed</a:t>
            </a:r>
            <a:r>
              <a:rPr lang="en-GB" dirty="0"/>
              <a:t> == "Browser" </a:t>
            </a:r>
          </a:p>
          <a:p>
            <a:r>
              <a:rPr lang="en-GB" dirty="0"/>
              <a:t>| where </a:t>
            </a:r>
            <a:r>
              <a:rPr lang="en-GB" dirty="0" err="1"/>
              <a:t>LogonType</a:t>
            </a:r>
            <a:r>
              <a:rPr lang="en-GB" dirty="0"/>
              <a:t> has "</a:t>
            </a:r>
            <a:r>
              <a:rPr lang="en-GB" dirty="0" err="1"/>
              <a:t>interactiveUser</a:t>
            </a:r>
            <a:r>
              <a:rPr lang="en-GB" dirty="0"/>
              <a:t>" </a:t>
            </a:r>
          </a:p>
          <a:p>
            <a:r>
              <a:rPr lang="en-GB" dirty="0"/>
              <a:t>| summarize </a:t>
            </a:r>
            <a:r>
              <a:rPr lang="en-GB" dirty="0" err="1"/>
              <a:t>arg_min</a:t>
            </a:r>
            <a:r>
              <a:rPr lang="en-GB" dirty="0"/>
              <a:t>(Timestamp, Country) by </a:t>
            </a:r>
            <a:r>
              <a:rPr lang="en-GB" dirty="0" err="1"/>
              <a:t>SessionId</a:t>
            </a:r>
            <a:r>
              <a:rPr lang="en-GB" dirty="0"/>
              <a:t>;</a:t>
            </a:r>
          </a:p>
          <a:p>
            <a:r>
              <a:rPr lang="en-GB" dirty="0" err="1"/>
              <a:t>AADSignInEventsBeta</a:t>
            </a:r>
            <a:endParaRPr lang="en-GB" dirty="0"/>
          </a:p>
          <a:p>
            <a:r>
              <a:rPr lang="en-GB" dirty="0"/>
              <a:t>| where Timestamp &gt; ago(1d)</a:t>
            </a:r>
          </a:p>
          <a:p>
            <a:r>
              <a:rPr lang="en-GB" dirty="0"/>
              <a:t>| where </a:t>
            </a:r>
            <a:r>
              <a:rPr lang="en-GB" dirty="0" err="1"/>
              <a:t>ApplicationId</a:t>
            </a:r>
            <a:r>
              <a:rPr lang="en-GB" dirty="0"/>
              <a:t> != "4765445b-32c6-49b0-83e6-1d93765276ca"</a:t>
            </a:r>
          </a:p>
          <a:p>
            <a:r>
              <a:rPr lang="en-GB" dirty="0"/>
              <a:t>| where </a:t>
            </a:r>
            <a:r>
              <a:rPr lang="en-GB" dirty="0" err="1"/>
              <a:t>ClientAppUsed</a:t>
            </a:r>
            <a:r>
              <a:rPr lang="en-GB" dirty="0"/>
              <a:t> == "Browser" </a:t>
            </a:r>
          </a:p>
          <a:p>
            <a:r>
              <a:rPr lang="en-GB" dirty="0"/>
              <a:t>| project </a:t>
            </a:r>
            <a:r>
              <a:rPr lang="en-GB" dirty="0" err="1"/>
              <a:t>OtherTimestamp</a:t>
            </a:r>
            <a:r>
              <a:rPr lang="en-GB" dirty="0"/>
              <a:t> = Timestamp, Application, </a:t>
            </a:r>
            <a:r>
              <a:rPr lang="en-GB" dirty="0" err="1"/>
              <a:t>ApplicationId</a:t>
            </a:r>
            <a:r>
              <a:rPr lang="en-GB" dirty="0"/>
              <a:t>, </a:t>
            </a:r>
            <a:r>
              <a:rPr lang="en-GB" dirty="0" err="1"/>
              <a:t>AccountObjectId</a:t>
            </a:r>
            <a:r>
              <a:rPr lang="en-GB" dirty="0"/>
              <a:t>, </a:t>
            </a:r>
            <a:r>
              <a:rPr lang="en-GB" dirty="0" err="1"/>
              <a:t>AccountDisplayName</a:t>
            </a:r>
            <a:r>
              <a:rPr lang="en-GB" dirty="0"/>
              <a:t>, </a:t>
            </a:r>
            <a:r>
              <a:rPr lang="en-GB" dirty="0" err="1"/>
              <a:t>OtherCountry</a:t>
            </a:r>
            <a:r>
              <a:rPr lang="en-GB" dirty="0"/>
              <a:t> = Country, </a:t>
            </a:r>
            <a:r>
              <a:rPr lang="en-GB" dirty="0" err="1"/>
              <a:t>SessionId</a:t>
            </a:r>
            <a:endParaRPr lang="en-GB" dirty="0"/>
          </a:p>
          <a:p>
            <a:r>
              <a:rPr lang="en-GB" dirty="0"/>
              <a:t>| join </a:t>
            </a:r>
            <a:r>
              <a:rPr lang="en-GB" dirty="0" err="1"/>
              <a:t>OfficeHomeSessionIds</a:t>
            </a:r>
            <a:r>
              <a:rPr lang="en-GB" dirty="0"/>
              <a:t> on </a:t>
            </a:r>
            <a:r>
              <a:rPr lang="en-GB" dirty="0" err="1"/>
              <a:t>SessionId</a:t>
            </a:r>
            <a:endParaRPr lang="en-GB" dirty="0"/>
          </a:p>
          <a:p>
            <a:r>
              <a:rPr lang="en-GB" dirty="0"/>
              <a:t>| where </a:t>
            </a:r>
            <a:r>
              <a:rPr lang="en-GB" dirty="0" err="1"/>
              <a:t>OtherTimestamp</a:t>
            </a:r>
            <a:r>
              <a:rPr lang="en-GB" dirty="0"/>
              <a:t> &gt; Timestamp and </a:t>
            </a:r>
            <a:r>
              <a:rPr lang="en-GB" dirty="0" err="1"/>
              <a:t>OtherCountry</a:t>
            </a:r>
            <a:r>
              <a:rPr lang="en-GB" dirty="0"/>
              <a:t> != Country</a:t>
            </a:r>
          </a:p>
        </p:txBody>
      </p:sp>
    </p:spTree>
    <p:extLst>
      <p:ext uri="{BB962C8B-B14F-4D97-AF65-F5344CB8AC3E}">
        <p14:creationId xmlns:p14="http://schemas.microsoft.com/office/powerpoint/2010/main" val="499443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C21C-3950-34D7-E8FE-AE00215E0572}"/>
              </a:ext>
            </a:extLst>
          </p:cNvPr>
          <p:cNvSpPr>
            <a:spLocks noGrp="1"/>
          </p:cNvSpPr>
          <p:nvPr>
            <p:ph type="title"/>
          </p:nvPr>
        </p:nvSpPr>
        <p:spPr/>
        <p:txBody>
          <a:bodyPr/>
          <a:lstStyle/>
          <a:p>
            <a:r>
              <a:rPr lang="en-GB" dirty="0"/>
              <a:t>Appendix: Host Evilginx Locally</a:t>
            </a:r>
          </a:p>
        </p:txBody>
      </p:sp>
      <p:sp>
        <p:nvSpPr>
          <p:cNvPr id="3" name="Text Placeholder 2">
            <a:extLst>
              <a:ext uri="{FF2B5EF4-FFF2-40B4-BE49-F238E27FC236}">
                <a16:creationId xmlns:a16="http://schemas.microsoft.com/office/drawing/2014/main" id="{CFC91323-94BF-B4A2-6931-D47AE06B2224}"/>
              </a:ext>
            </a:extLst>
          </p:cNvPr>
          <p:cNvSpPr>
            <a:spLocks noGrp="1"/>
          </p:cNvSpPr>
          <p:nvPr>
            <p:ph type="body" sz="quarter" idx="10"/>
          </p:nvPr>
        </p:nvSpPr>
        <p:spPr/>
        <p:txBody>
          <a:bodyPr>
            <a:normAutofit lnSpcReduction="10000"/>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Ref: https://janbakker.tech/running-evilginx-3-0-on-windows/</a:t>
            </a:r>
          </a:p>
        </p:txBody>
      </p:sp>
      <p:pic>
        <p:nvPicPr>
          <p:cNvPr id="1026" name="Picture 2">
            <a:extLst>
              <a:ext uri="{FF2B5EF4-FFF2-40B4-BE49-F238E27FC236}">
                <a16:creationId xmlns:a16="http://schemas.microsoft.com/office/drawing/2014/main" id="{94832918-589E-9658-9575-18221B540C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45" r="18640" b="6738"/>
          <a:stretch/>
        </p:blipFill>
        <p:spPr bwMode="auto">
          <a:xfrm>
            <a:off x="441321" y="2933700"/>
            <a:ext cx="8781245" cy="51815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FC18057-E595-6329-552D-B21999495AAA}"/>
              </a:ext>
            </a:extLst>
          </p:cNvPr>
          <p:cNvPicPr>
            <a:picLocks noChangeAspect="1"/>
          </p:cNvPicPr>
          <p:nvPr/>
        </p:nvPicPr>
        <p:blipFill rotWithShape="1">
          <a:blip r:embed="rId3"/>
          <a:srcRect l="11793" t="1664" r="18272" b="9517"/>
          <a:stretch/>
        </p:blipFill>
        <p:spPr>
          <a:xfrm>
            <a:off x="9552687" y="2922104"/>
            <a:ext cx="8016879" cy="5425932"/>
          </a:xfrm>
          <a:prstGeom prst="rect">
            <a:avLst/>
          </a:prstGeom>
        </p:spPr>
      </p:pic>
    </p:spTree>
    <p:extLst>
      <p:ext uri="{BB962C8B-B14F-4D97-AF65-F5344CB8AC3E}">
        <p14:creationId xmlns:p14="http://schemas.microsoft.com/office/powerpoint/2010/main" val="3539220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A641-998F-54C9-72D4-060A45C83DC8}"/>
              </a:ext>
            </a:extLst>
          </p:cNvPr>
          <p:cNvSpPr>
            <a:spLocks noGrp="1"/>
          </p:cNvSpPr>
          <p:nvPr>
            <p:ph type="title"/>
          </p:nvPr>
        </p:nvSpPr>
        <p:spPr/>
        <p:txBody>
          <a:bodyPr>
            <a:normAutofit fontScale="90000"/>
          </a:bodyPr>
          <a:lstStyle/>
          <a:p>
            <a:r>
              <a:rPr lang="en-GB" dirty="0"/>
              <a:t>Appendix: Built in Detections That aren’t direct detections</a:t>
            </a:r>
          </a:p>
        </p:txBody>
      </p:sp>
      <p:sp>
        <p:nvSpPr>
          <p:cNvPr id="3" name="Text Placeholder 2">
            <a:extLst>
              <a:ext uri="{FF2B5EF4-FFF2-40B4-BE49-F238E27FC236}">
                <a16:creationId xmlns:a16="http://schemas.microsoft.com/office/drawing/2014/main" id="{0D2A89C2-42B2-EE64-88C6-56486452B10B}"/>
              </a:ext>
            </a:extLst>
          </p:cNvPr>
          <p:cNvSpPr>
            <a:spLocks noGrp="1"/>
          </p:cNvSpPr>
          <p:nvPr>
            <p:ph type="body" sz="quarter" idx="10"/>
          </p:nvPr>
        </p:nvSpPr>
        <p:spPr/>
        <p:txBody>
          <a:bodyPr/>
          <a:lstStyle/>
          <a:p>
            <a:endParaRPr lang="en-GB" dirty="0"/>
          </a:p>
        </p:txBody>
      </p:sp>
      <p:pic>
        <p:nvPicPr>
          <p:cNvPr id="5" name="Picture 4">
            <a:extLst>
              <a:ext uri="{FF2B5EF4-FFF2-40B4-BE49-F238E27FC236}">
                <a16:creationId xmlns:a16="http://schemas.microsoft.com/office/drawing/2014/main" id="{E004BB4C-9B66-13B3-112C-2A06E643C41D}"/>
              </a:ext>
            </a:extLst>
          </p:cNvPr>
          <p:cNvPicPr>
            <a:picLocks noChangeAspect="1"/>
          </p:cNvPicPr>
          <p:nvPr/>
        </p:nvPicPr>
        <p:blipFill>
          <a:blip r:embed="rId2"/>
          <a:stretch>
            <a:fillRect/>
          </a:stretch>
        </p:blipFill>
        <p:spPr>
          <a:xfrm>
            <a:off x="1872458" y="2540858"/>
            <a:ext cx="14394284" cy="7097115"/>
          </a:xfrm>
          <a:prstGeom prst="rect">
            <a:avLst/>
          </a:prstGeom>
        </p:spPr>
      </p:pic>
    </p:spTree>
    <p:extLst>
      <p:ext uri="{BB962C8B-B14F-4D97-AF65-F5344CB8AC3E}">
        <p14:creationId xmlns:p14="http://schemas.microsoft.com/office/powerpoint/2010/main" val="432797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8454-2401-4F6B-6081-0595327831CD}"/>
              </a:ext>
            </a:extLst>
          </p:cNvPr>
          <p:cNvSpPr>
            <a:spLocks noGrp="1"/>
          </p:cNvSpPr>
          <p:nvPr>
            <p:ph type="title"/>
          </p:nvPr>
        </p:nvSpPr>
        <p:spPr/>
        <p:txBody>
          <a:bodyPr/>
          <a:lstStyle/>
          <a:p>
            <a:r>
              <a:rPr lang="en-GB" dirty="0"/>
              <a:t>Simplifying the Attack</a:t>
            </a:r>
          </a:p>
        </p:txBody>
      </p:sp>
      <p:sp>
        <p:nvSpPr>
          <p:cNvPr id="3" name="Text Placeholder 2">
            <a:extLst>
              <a:ext uri="{FF2B5EF4-FFF2-40B4-BE49-F238E27FC236}">
                <a16:creationId xmlns:a16="http://schemas.microsoft.com/office/drawing/2014/main" id="{D6F2273A-06D9-CBDB-242F-18A931798C3E}"/>
              </a:ext>
            </a:extLst>
          </p:cNvPr>
          <p:cNvSpPr>
            <a:spLocks noGrp="1"/>
          </p:cNvSpPr>
          <p:nvPr>
            <p:ph type="body" sz="quarter" idx="10"/>
          </p:nvPr>
        </p:nvSpPr>
        <p:spPr>
          <a:xfrm>
            <a:off x="267118" y="1946914"/>
            <a:ext cx="17554158" cy="7276470"/>
          </a:xfrm>
        </p:spPr>
        <p:txBody>
          <a:bodyPr/>
          <a:lstStyle/>
          <a:p>
            <a:r>
              <a:rPr lang="en-GB" i="1" dirty="0"/>
              <a:t>Think of it as tricking user into generating us a token rather than token theft</a:t>
            </a:r>
          </a:p>
          <a:p>
            <a:r>
              <a:rPr lang="en-GB" i="1" dirty="0"/>
              <a:t>This is not like network-based </a:t>
            </a:r>
            <a:r>
              <a:rPr lang="en-GB" i="1" dirty="0" err="1"/>
              <a:t>MiTM</a:t>
            </a:r>
            <a:r>
              <a:rPr lang="en-GB" i="1" dirty="0"/>
              <a:t> attack involving ARP/DNS/DHCP etc. not discussing these in this talk</a:t>
            </a:r>
            <a:endParaRPr lang="en-GB" dirty="0"/>
          </a:p>
        </p:txBody>
      </p:sp>
      <p:pic>
        <p:nvPicPr>
          <p:cNvPr id="1026" name="Picture 2" descr="Bypassing MFA: A Forensic Look at Evilginx2 Phishing Kit">
            <a:extLst>
              <a:ext uri="{FF2B5EF4-FFF2-40B4-BE49-F238E27FC236}">
                <a16:creationId xmlns:a16="http://schemas.microsoft.com/office/drawing/2014/main" id="{C459D3F8-58BA-D2A5-6322-F7B2DC7CF5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0" b="1331"/>
          <a:stretch/>
        </p:blipFill>
        <p:spPr bwMode="auto">
          <a:xfrm>
            <a:off x="5410200" y="3609242"/>
            <a:ext cx="7467600" cy="6677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8AC8F9-EA08-D762-42AE-007C0ED0E903}"/>
              </a:ext>
            </a:extLst>
          </p:cNvPr>
          <p:cNvSpPr txBox="1"/>
          <p:nvPr/>
        </p:nvSpPr>
        <p:spPr>
          <a:xfrm>
            <a:off x="14025563" y="4738539"/>
            <a:ext cx="3810000" cy="4678204"/>
          </a:xfrm>
          <a:prstGeom prst="rect">
            <a:avLst/>
          </a:prstGeom>
          <a:noFill/>
        </p:spPr>
        <p:txBody>
          <a:bodyPr wrap="square" rtlCol="0">
            <a:spAutoFit/>
          </a:bodyPr>
          <a:lstStyle/>
          <a:p>
            <a:r>
              <a:rPr lang="en-GB" sz="2800" dirty="0">
                <a:solidFill>
                  <a:srgbClr val="FF0000"/>
                </a:solidFill>
              </a:rPr>
              <a:t>Many other cool things </a:t>
            </a:r>
            <a:r>
              <a:rPr lang="en-GB" sz="2800" dirty="0" err="1">
                <a:solidFill>
                  <a:srgbClr val="FF0000"/>
                </a:solidFill>
              </a:rPr>
              <a:t>evilginx</a:t>
            </a:r>
            <a:r>
              <a:rPr lang="en-GB" sz="2800" dirty="0">
                <a:solidFill>
                  <a:srgbClr val="FF0000"/>
                </a:solidFill>
              </a:rPr>
              <a:t> does under the hood which won’t be discussed in this talk (</a:t>
            </a:r>
            <a:r>
              <a:rPr lang="en-GB" sz="2800" dirty="0" err="1">
                <a:solidFill>
                  <a:srgbClr val="FF0000"/>
                </a:solidFill>
              </a:rPr>
              <a:t>EvilPuppet</a:t>
            </a:r>
            <a:r>
              <a:rPr lang="en-GB" sz="2800" dirty="0">
                <a:solidFill>
                  <a:srgbClr val="FF0000"/>
                </a:solidFill>
              </a:rPr>
              <a:t>, Cookie manipulation, built-in DNS server, lure hiding, HTTP modification, certificate autorenewal etc.)</a:t>
            </a:r>
          </a:p>
          <a:p>
            <a:endParaRPr lang="en-GB" dirty="0"/>
          </a:p>
        </p:txBody>
      </p:sp>
    </p:spTree>
    <p:extLst>
      <p:ext uri="{BB962C8B-B14F-4D97-AF65-F5344CB8AC3E}">
        <p14:creationId xmlns:p14="http://schemas.microsoft.com/office/powerpoint/2010/main" val="3907888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00FE-53B3-BC1E-2EEC-9ED4074CA093}"/>
              </a:ext>
            </a:extLst>
          </p:cNvPr>
          <p:cNvSpPr>
            <a:spLocks noGrp="1"/>
          </p:cNvSpPr>
          <p:nvPr>
            <p:ph type="title"/>
          </p:nvPr>
        </p:nvSpPr>
        <p:spPr/>
        <p:txBody>
          <a:bodyPr/>
          <a:lstStyle/>
          <a:p>
            <a:r>
              <a:rPr lang="en-GB" dirty="0"/>
              <a:t>Appendix: Punishing Attacker Trying to enrol their device</a:t>
            </a:r>
          </a:p>
        </p:txBody>
      </p:sp>
      <p:sp>
        <p:nvSpPr>
          <p:cNvPr id="3" name="Text Placeholder 2">
            <a:extLst>
              <a:ext uri="{FF2B5EF4-FFF2-40B4-BE49-F238E27FC236}">
                <a16:creationId xmlns:a16="http://schemas.microsoft.com/office/drawing/2014/main" id="{561BE043-9098-F296-92C5-ECD0E51318BE}"/>
              </a:ext>
            </a:extLst>
          </p:cNvPr>
          <p:cNvSpPr>
            <a:spLocks noGrp="1"/>
          </p:cNvSpPr>
          <p:nvPr>
            <p:ph type="body" sz="quarter" idx="10"/>
          </p:nvPr>
        </p:nvSpPr>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Ref: https://www.linkedin.com/pulse/poking-aitms-part-2-devfender-strikes-back-jay-kerai-i5nue/</a:t>
            </a:r>
          </a:p>
        </p:txBody>
      </p:sp>
      <p:pic>
        <p:nvPicPr>
          <p:cNvPr id="3074" name="Picture 2">
            <a:extLst>
              <a:ext uri="{FF2B5EF4-FFF2-40B4-BE49-F238E27FC236}">
                <a16:creationId xmlns:a16="http://schemas.microsoft.com/office/drawing/2014/main" id="{36642C8C-0D59-EB25-E90C-B2A26061F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03140"/>
            <a:ext cx="9613880" cy="42807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FD8DACD-24E7-63AE-03E0-D116FDFC5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0" y="2476500"/>
            <a:ext cx="6890355" cy="497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05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A5F47-06FD-FD0A-8C28-90FB7C844BE9}"/>
              </a:ext>
            </a:extLst>
          </p:cNvPr>
          <p:cNvSpPr>
            <a:spLocks noGrp="1"/>
          </p:cNvSpPr>
          <p:nvPr>
            <p:ph type="title"/>
          </p:nvPr>
        </p:nvSpPr>
        <p:spPr/>
        <p:txBody>
          <a:bodyPr/>
          <a:lstStyle/>
          <a:p>
            <a:r>
              <a:rPr lang="en-GB" dirty="0"/>
              <a:t>Appendix: Right Orient Aitm Page</a:t>
            </a:r>
          </a:p>
        </p:txBody>
      </p:sp>
      <p:sp>
        <p:nvSpPr>
          <p:cNvPr id="3" name="Text Placeholder 2">
            <a:extLst>
              <a:ext uri="{FF2B5EF4-FFF2-40B4-BE49-F238E27FC236}">
                <a16:creationId xmlns:a16="http://schemas.microsoft.com/office/drawing/2014/main" id="{D90FFE65-011F-15C5-055B-92EC3284D011}"/>
              </a:ext>
            </a:extLst>
          </p:cNvPr>
          <p:cNvSpPr>
            <a:spLocks noGrp="1"/>
          </p:cNvSpPr>
          <p:nvPr>
            <p:ph type="body" sz="quarter" idx="10"/>
          </p:nvPr>
        </p:nvSpPr>
        <p:spPr/>
        <p:txBody>
          <a:bodyPr/>
          <a:lstStyle/>
          <a:p>
            <a:endParaRPr lang="en-GB" dirty="0"/>
          </a:p>
        </p:txBody>
      </p:sp>
      <p:pic>
        <p:nvPicPr>
          <p:cNvPr id="1026" name="Picture 2">
            <a:extLst>
              <a:ext uri="{FF2B5EF4-FFF2-40B4-BE49-F238E27FC236}">
                <a16:creationId xmlns:a16="http://schemas.microsoft.com/office/drawing/2014/main" id="{BE4D23E0-E7B4-E81E-5E67-F25D84B6A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086100"/>
            <a:ext cx="11808788" cy="622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0895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A5F47-06FD-FD0A-8C28-90FB7C844BE9}"/>
              </a:ext>
            </a:extLst>
          </p:cNvPr>
          <p:cNvSpPr>
            <a:spLocks noGrp="1"/>
          </p:cNvSpPr>
          <p:nvPr>
            <p:ph type="title"/>
          </p:nvPr>
        </p:nvSpPr>
        <p:spPr/>
        <p:txBody>
          <a:bodyPr/>
          <a:lstStyle/>
          <a:p>
            <a:r>
              <a:rPr lang="en-GB" dirty="0"/>
              <a:t>Appendix: Block Email Auto Forwarding</a:t>
            </a:r>
          </a:p>
        </p:txBody>
      </p:sp>
      <p:sp>
        <p:nvSpPr>
          <p:cNvPr id="3" name="Text Placeholder 2">
            <a:extLst>
              <a:ext uri="{FF2B5EF4-FFF2-40B4-BE49-F238E27FC236}">
                <a16:creationId xmlns:a16="http://schemas.microsoft.com/office/drawing/2014/main" id="{D90FFE65-011F-15C5-055B-92EC3284D011}"/>
              </a:ext>
            </a:extLst>
          </p:cNvPr>
          <p:cNvSpPr>
            <a:spLocks noGrp="1"/>
          </p:cNvSpPr>
          <p:nvPr>
            <p:ph type="body" sz="quarter" idx="10"/>
          </p:nvPr>
        </p:nvSpPr>
        <p:spPr/>
        <p:txBody>
          <a:bodyPr/>
          <a:lstStyle/>
          <a:p>
            <a:endParaRPr lang="en-GB" dirty="0"/>
          </a:p>
        </p:txBody>
      </p:sp>
      <p:pic>
        <p:nvPicPr>
          <p:cNvPr id="5" name="Picture 4">
            <a:extLst>
              <a:ext uri="{FF2B5EF4-FFF2-40B4-BE49-F238E27FC236}">
                <a16:creationId xmlns:a16="http://schemas.microsoft.com/office/drawing/2014/main" id="{95547089-AA20-6431-FD56-D01949EFB6F4}"/>
              </a:ext>
            </a:extLst>
          </p:cNvPr>
          <p:cNvPicPr>
            <a:picLocks noChangeAspect="1"/>
          </p:cNvPicPr>
          <p:nvPr/>
        </p:nvPicPr>
        <p:blipFill>
          <a:blip r:embed="rId2"/>
          <a:stretch>
            <a:fillRect/>
          </a:stretch>
        </p:blipFill>
        <p:spPr>
          <a:xfrm>
            <a:off x="1222857" y="2472332"/>
            <a:ext cx="15842286" cy="7144747"/>
          </a:xfrm>
          <a:prstGeom prst="rect">
            <a:avLst/>
          </a:prstGeom>
        </p:spPr>
      </p:pic>
    </p:spTree>
    <p:extLst>
      <p:ext uri="{BB962C8B-B14F-4D97-AF65-F5344CB8AC3E}">
        <p14:creationId xmlns:p14="http://schemas.microsoft.com/office/powerpoint/2010/main" val="3658140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A5F47-06FD-FD0A-8C28-90FB7C844BE9}"/>
              </a:ext>
            </a:extLst>
          </p:cNvPr>
          <p:cNvSpPr>
            <a:spLocks noGrp="1"/>
          </p:cNvSpPr>
          <p:nvPr>
            <p:ph type="title"/>
          </p:nvPr>
        </p:nvSpPr>
        <p:spPr/>
        <p:txBody>
          <a:bodyPr>
            <a:normAutofit/>
          </a:bodyPr>
          <a:lstStyle/>
          <a:p>
            <a:r>
              <a:rPr lang="en-GB" dirty="0"/>
              <a:t>Appendix: Disable SSPR for Admins</a:t>
            </a:r>
          </a:p>
        </p:txBody>
      </p:sp>
      <p:sp>
        <p:nvSpPr>
          <p:cNvPr id="3" name="Text Placeholder 2">
            <a:extLst>
              <a:ext uri="{FF2B5EF4-FFF2-40B4-BE49-F238E27FC236}">
                <a16:creationId xmlns:a16="http://schemas.microsoft.com/office/drawing/2014/main" id="{D90FFE65-011F-15C5-055B-92EC3284D011}"/>
              </a:ext>
            </a:extLst>
          </p:cNvPr>
          <p:cNvSpPr>
            <a:spLocks noGrp="1"/>
          </p:cNvSpPr>
          <p:nvPr>
            <p:ph type="body" sz="quarter" idx="10"/>
          </p:nvPr>
        </p:nvSpPr>
        <p:spPr>
          <a:xfrm>
            <a:off x="292521" y="2340609"/>
            <a:ext cx="21394130" cy="15571646"/>
          </a:xfrm>
        </p:spPr>
        <p:txBody>
          <a:bodyPr/>
          <a:lstStyle/>
          <a:p>
            <a:endParaRPr lang="en-GB" dirty="0"/>
          </a:p>
        </p:txBody>
      </p:sp>
      <p:pic>
        <p:nvPicPr>
          <p:cNvPr id="2050" name="Picture 2">
            <a:extLst>
              <a:ext uri="{FF2B5EF4-FFF2-40B4-BE49-F238E27FC236}">
                <a16:creationId xmlns:a16="http://schemas.microsoft.com/office/drawing/2014/main" id="{974A8484-FA5E-765C-B79C-BA1242B5E4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34" t="23365" r="1869"/>
          <a:stretch/>
        </p:blipFill>
        <p:spPr bwMode="auto">
          <a:xfrm>
            <a:off x="190500" y="4838700"/>
            <a:ext cx="18059400" cy="235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944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A5F47-06FD-FD0A-8C28-90FB7C844BE9}"/>
              </a:ext>
            </a:extLst>
          </p:cNvPr>
          <p:cNvSpPr>
            <a:spLocks noGrp="1"/>
          </p:cNvSpPr>
          <p:nvPr>
            <p:ph type="title"/>
          </p:nvPr>
        </p:nvSpPr>
        <p:spPr/>
        <p:txBody>
          <a:bodyPr>
            <a:normAutofit/>
          </a:bodyPr>
          <a:lstStyle/>
          <a:p>
            <a:r>
              <a:rPr lang="en-GB" dirty="0"/>
              <a:t>Appendix: </a:t>
            </a:r>
            <a:r>
              <a:rPr lang="en-GB" dirty="0" err="1"/>
              <a:t>Oauth</a:t>
            </a:r>
            <a:r>
              <a:rPr lang="en-GB" dirty="0"/>
              <a:t> SSO</a:t>
            </a:r>
          </a:p>
        </p:txBody>
      </p:sp>
      <p:pic>
        <p:nvPicPr>
          <p:cNvPr id="4" name="Picture 3">
            <a:extLst>
              <a:ext uri="{FF2B5EF4-FFF2-40B4-BE49-F238E27FC236}">
                <a16:creationId xmlns:a16="http://schemas.microsoft.com/office/drawing/2014/main" id="{056158AE-A52C-0CB9-1DE3-A116A246A39D}"/>
              </a:ext>
            </a:extLst>
          </p:cNvPr>
          <p:cNvPicPr>
            <a:picLocks noChangeAspect="1"/>
          </p:cNvPicPr>
          <p:nvPr/>
        </p:nvPicPr>
        <p:blipFill rotWithShape="1">
          <a:blip r:embed="rId2"/>
          <a:srcRect b="3448"/>
          <a:stretch/>
        </p:blipFill>
        <p:spPr>
          <a:xfrm>
            <a:off x="7127454" y="3378200"/>
            <a:ext cx="10868025" cy="6934200"/>
          </a:xfrm>
          <a:prstGeom prst="rect">
            <a:avLst/>
          </a:prstGeom>
        </p:spPr>
      </p:pic>
      <p:sp>
        <p:nvSpPr>
          <p:cNvPr id="3" name="Text Placeholder 2">
            <a:extLst>
              <a:ext uri="{FF2B5EF4-FFF2-40B4-BE49-F238E27FC236}">
                <a16:creationId xmlns:a16="http://schemas.microsoft.com/office/drawing/2014/main" id="{D90FFE65-011F-15C5-055B-92EC3284D011}"/>
              </a:ext>
            </a:extLst>
          </p:cNvPr>
          <p:cNvSpPr>
            <a:spLocks noGrp="1"/>
          </p:cNvSpPr>
          <p:nvPr>
            <p:ph type="body" sz="quarter" idx="10"/>
          </p:nvPr>
        </p:nvSpPr>
        <p:spPr>
          <a:xfrm>
            <a:off x="292521" y="2095500"/>
            <a:ext cx="17309679" cy="15816755"/>
          </a:xfrm>
        </p:spPr>
        <p:txBody>
          <a:bodyPr>
            <a:normAutofit/>
          </a:bodyPr>
          <a:lstStyle/>
          <a:p>
            <a:r>
              <a:rPr lang="en-GB" sz="3200" dirty="0"/>
              <a:t>A refresh token must not allow the client to gain any access beyond the scope of the original grant. The refresh token exists to enable authorization servers to use short lifetimes for access tokens without needing to involve the user when the token expires.</a:t>
            </a:r>
          </a:p>
        </p:txBody>
      </p:sp>
      <p:sp>
        <p:nvSpPr>
          <p:cNvPr id="5" name="AutoShape 2">
            <a:extLst>
              <a:ext uri="{FF2B5EF4-FFF2-40B4-BE49-F238E27FC236}">
                <a16:creationId xmlns:a16="http://schemas.microsoft.com/office/drawing/2014/main" id="{128927AA-D1DD-E9FD-F062-4C09CE4A445D}"/>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F5840B7C-1D73-EAE5-E08E-8AAF64C5F68B}"/>
              </a:ext>
            </a:extLst>
          </p:cNvPr>
          <p:cNvPicPr>
            <a:picLocks noChangeAspect="1"/>
          </p:cNvPicPr>
          <p:nvPr/>
        </p:nvPicPr>
        <p:blipFill>
          <a:blip r:embed="rId3"/>
          <a:stretch>
            <a:fillRect/>
          </a:stretch>
        </p:blipFill>
        <p:spPr>
          <a:xfrm>
            <a:off x="457200" y="4762500"/>
            <a:ext cx="5894105" cy="4200525"/>
          </a:xfrm>
          <a:prstGeom prst="rect">
            <a:avLst/>
          </a:prstGeom>
        </p:spPr>
      </p:pic>
    </p:spTree>
    <p:extLst>
      <p:ext uri="{BB962C8B-B14F-4D97-AF65-F5344CB8AC3E}">
        <p14:creationId xmlns:p14="http://schemas.microsoft.com/office/powerpoint/2010/main" val="34771943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F46D-3A14-7208-E4F6-6EA31B2D2DE3}"/>
              </a:ext>
            </a:extLst>
          </p:cNvPr>
          <p:cNvSpPr>
            <a:spLocks noGrp="1"/>
          </p:cNvSpPr>
          <p:nvPr>
            <p:ph type="title"/>
          </p:nvPr>
        </p:nvSpPr>
        <p:spPr/>
        <p:txBody>
          <a:bodyPr/>
          <a:lstStyle/>
          <a:p>
            <a:r>
              <a:rPr lang="en-GB" dirty="0"/>
              <a:t>Appendix: Modification of Cookies</a:t>
            </a:r>
          </a:p>
        </p:txBody>
      </p:sp>
      <p:sp>
        <p:nvSpPr>
          <p:cNvPr id="3" name="Text Placeholder 2">
            <a:extLst>
              <a:ext uri="{FF2B5EF4-FFF2-40B4-BE49-F238E27FC236}">
                <a16:creationId xmlns:a16="http://schemas.microsoft.com/office/drawing/2014/main" id="{A6900875-222E-8C54-B19D-FCCBB35CCF1B}"/>
              </a:ext>
            </a:extLst>
          </p:cNvPr>
          <p:cNvSpPr>
            <a:spLocks noGrp="1"/>
          </p:cNvSpPr>
          <p:nvPr>
            <p:ph type="body" sz="quarter" idx="10"/>
          </p:nvPr>
        </p:nvSpPr>
        <p:spPr/>
        <p:txBody>
          <a:bodyPr>
            <a:normAutofit/>
          </a:bodyPr>
          <a:lstStyle/>
          <a:p>
            <a:r>
              <a:rPr lang="en-GB" dirty="0"/>
              <a:t>Evilginx will parse every occurrence of Set-Cookie in HTTP response headers and modify the domain, replacing it with the phishing one, as follows:</a:t>
            </a:r>
          </a:p>
          <a:p>
            <a:endParaRPr lang="en-GB" dirty="0"/>
          </a:p>
          <a:p>
            <a:r>
              <a:rPr lang="en-GB" dirty="0"/>
              <a:t>Set-Cookie: qwerty=219ffwef9w0f; Domain=our-phishing-site.com; Path=/;</a:t>
            </a:r>
          </a:p>
          <a:p>
            <a:endParaRPr lang="en-GB" dirty="0"/>
          </a:p>
          <a:p>
            <a:r>
              <a:rPr lang="en-GB" dirty="0"/>
              <a:t>Evilginx also sends its own cookies to manage the victim's session. These cookies are filtered out from every HTTP request, to prevent them from being sent to the destination website.</a:t>
            </a:r>
          </a:p>
          <a:p>
            <a:endParaRPr lang="en-GB" dirty="0"/>
          </a:p>
        </p:txBody>
      </p:sp>
      <p:sp>
        <p:nvSpPr>
          <p:cNvPr id="4" name="Rectangle 1">
            <a:extLst>
              <a:ext uri="{FF2B5EF4-FFF2-40B4-BE49-F238E27FC236}">
                <a16:creationId xmlns:a16="http://schemas.microsoft.com/office/drawing/2014/main" id="{C6A1EA3B-1E5A-9082-040C-711561F65417}"/>
              </a:ext>
            </a:extLst>
          </p:cNvPr>
          <p:cNvSpPr>
            <a:spLocks noChangeArrowheads="1"/>
          </p:cNvSpPr>
          <p:nvPr/>
        </p:nvSpPr>
        <p:spPr bwMode="auto">
          <a:xfrm>
            <a:off x="0" y="-115416"/>
            <a:ext cx="11485516" cy="230832"/>
          </a:xfrm>
          <a:prstGeom prst="rect">
            <a:avLst/>
          </a:prstGeom>
          <a:solidFill>
            <a:srgbClr val="2326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Questrial" pitchFamily="2" charset="0"/>
                <a:cs typeface="Questrial" pitchFamily="2" charset="0"/>
              </a:rPr>
              <a:t>Evilginx will parse every occurrence in HTTP response headers and modify the domain, replacing it with the phishing one, as follows:</a:t>
            </a:r>
            <a:r>
              <a:rPr kumimoji="0" lang="en-US" altLang="en-US" sz="9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9791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2325-D9B5-8F8C-2130-6C8FE0E3FD43}"/>
              </a:ext>
            </a:extLst>
          </p:cNvPr>
          <p:cNvSpPr>
            <a:spLocks noGrp="1"/>
          </p:cNvSpPr>
          <p:nvPr>
            <p:ph type="title"/>
          </p:nvPr>
        </p:nvSpPr>
        <p:spPr/>
        <p:txBody>
          <a:bodyPr/>
          <a:lstStyle/>
          <a:p>
            <a:r>
              <a:rPr lang="en-GB" dirty="0"/>
              <a:t>Appendix: </a:t>
            </a:r>
            <a:r>
              <a:rPr lang="en-GB" dirty="0" err="1"/>
              <a:t>Evilginx</a:t>
            </a:r>
            <a:r>
              <a:rPr lang="en-GB" dirty="0"/>
              <a:t> HTTPS</a:t>
            </a:r>
          </a:p>
        </p:txBody>
      </p:sp>
      <p:sp>
        <p:nvSpPr>
          <p:cNvPr id="3" name="Text Placeholder 2">
            <a:extLst>
              <a:ext uri="{FF2B5EF4-FFF2-40B4-BE49-F238E27FC236}">
                <a16:creationId xmlns:a16="http://schemas.microsoft.com/office/drawing/2014/main" id="{29B0C4A9-2905-4253-D67A-4EF8F473A2D8}"/>
              </a:ext>
            </a:extLst>
          </p:cNvPr>
          <p:cNvSpPr>
            <a:spLocks noGrp="1"/>
          </p:cNvSpPr>
          <p:nvPr>
            <p:ph type="body" sz="quarter" idx="10"/>
          </p:nvPr>
        </p:nvSpPr>
        <p:spPr/>
        <p:txBody>
          <a:bodyPr>
            <a:normAutofit/>
          </a:bodyPr>
          <a:lstStyle/>
          <a:p>
            <a:r>
              <a:rPr lang="en-GB" sz="3200" dirty="0"/>
              <a:t>Evilginx initiates its own HTTPS connection with the victim (using its own SSL/TLS certificates), receives and decrypts the packets, only to act as a client itself and establish its own HTTPS connection with the destination website, where it sends the re-encrypted packets, as if it was the victim's browser itself. </a:t>
            </a:r>
          </a:p>
          <a:p>
            <a:endParaRPr lang="en-GB" sz="3200" dirty="0"/>
          </a:p>
          <a:p>
            <a:r>
              <a:rPr lang="en-GB" sz="3200" dirty="0" err="1"/>
              <a:t>Evilginx</a:t>
            </a:r>
            <a:r>
              <a:rPr lang="en-GB" sz="3200" dirty="0"/>
              <a:t> will automatically obtain a valid SSL/TLS certificate from </a:t>
            </a:r>
            <a:r>
              <a:rPr lang="en-GB" sz="3200" dirty="0" err="1"/>
              <a:t>LetsEncrypt</a:t>
            </a:r>
            <a:r>
              <a:rPr lang="en-GB" sz="3200" dirty="0"/>
              <a:t> and provide responses to ACME challenges, using the in-built HTTP server.</a:t>
            </a:r>
          </a:p>
          <a:p>
            <a:endParaRPr lang="en-GB" sz="3200" dirty="0"/>
          </a:p>
          <a:p>
            <a:r>
              <a:rPr lang="en-GB" sz="3200" dirty="0"/>
              <a:t>This is how the trust chain is broken and the victim still sees that green lock icon next to the address bar, in the browser, thinking that everyone is safe.</a:t>
            </a:r>
          </a:p>
        </p:txBody>
      </p:sp>
      <p:sp>
        <p:nvSpPr>
          <p:cNvPr id="4" name="AutoShape 2" descr="Diagram of Evilginx in the middle proxying the connection">
            <a:extLst>
              <a:ext uri="{FF2B5EF4-FFF2-40B4-BE49-F238E27FC236}">
                <a16:creationId xmlns:a16="http://schemas.microsoft.com/office/drawing/2014/main" id="{25225A6A-B705-5799-7282-EC80F889150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a:extLst>
              <a:ext uri="{FF2B5EF4-FFF2-40B4-BE49-F238E27FC236}">
                <a16:creationId xmlns:a16="http://schemas.microsoft.com/office/drawing/2014/main" id="{7D5D2A66-1239-A947-2983-DFC7D9FAAA70}"/>
              </a:ext>
            </a:extLst>
          </p:cNvPr>
          <p:cNvPicPr>
            <a:picLocks noChangeAspect="1"/>
          </p:cNvPicPr>
          <p:nvPr/>
        </p:nvPicPr>
        <p:blipFill rotWithShape="1">
          <a:blip r:embed="rId2"/>
          <a:srcRect t="6493" b="5770"/>
          <a:stretch/>
        </p:blipFill>
        <p:spPr>
          <a:xfrm>
            <a:off x="5230857" y="7581900"/>
            <a:ext cx="8131086" cy="2246988"/>
          </a:xfrm>
          <a:prstGeom prst="rect">
            <a:avLst/>
          </a:prstGeom>
        </p:spPr>
      </p:pic>
    </p:spTree>
    <p:extLst>
      <p:ext uri="{BB962C8B-B14F-4D97-AF65-F5344CB8AC3E}">
        <p14:creationId xmlns:p14="http://schemas.microsoft.com/office/powerpoint/2010/main" val="36754257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2325-D9B5-8F8C-2130-6C8FE0E3FD43}"/>
              </a:ext>
            </a:extLst>
          </p:cNvPr>
          <p:cNvSpPr>
            <a:spLocks noGrp="1"/>
          </p:cNvSpPr>
          <p:nvPr>
            <p:ph type="title"/>
          </p:nvPr>
        </p:nvSpPr>
        <p:spPr/>
        <p:txBody>
          <a:bodyPr/>
          <a:lstStyle/>
          <a:p>
            <a:r>
              <a:rPr lang="en-GB" dirty="0"/>
              <a:t>Appendix: Evilginx Handling DNS</a:t>
            </a:r>
          </a:p>
        </p:txBody>
      </p:sp>
      <p:sp>
        <p:nvSpPr>
          <p:cNvPr id="3" name="Text Placeholder 2">
            <a:extLst>
              <a:ext uri="{FF2B5EF4-FFF2-40B4-BE49-F238E27FC236}">
                <a16:creationId xmlns:a16="http://schemas.microsoft.com/office/drawing/2014/main" id="{29B0C4A9-2905-4253-D67A-4EF8F473A2D8}"/>
              </a:ext>
            </a:extLst>
          </p:cNvPr>
          <p:cNvSpPr>
            <a:spLocks noGrp="1"/>
          </p:cNvSpPr>
          <p:nvPr>
            <p:ph type="body" sz="quarter" idx="10"/>
          </p:nvPr>
        </p:nvSpPr>
        <p:spPr/>
        <p:txBody>
          <a:bodyPr/>
          <a:lstStyle/>
          <a:p>
            <a:r>
              <a:rPr lang="en-GB" dirty="0"/>
              <a:t>Evilginx now runs its own in-built DNS server, listening on port 53, which acts as a nameserver for your domain. </a:t>
            </a:r>
          </a:p>
          <a:p>
            <a:endParaRPr lang="en-GB" dirty="0"/>
          </a:p>
          <a:p>
            <a:r>
              <a:rPr lang="en-GB" dirty="0"/>
              <a:t>All you need to do is set up the nameserver addresses for your domain (ns1.yourdomain.com and ns2.yourdomain.com) to point to your Evilginx server IP, in the admin panel of your domain hosting provider. Evilginx will handle the rest on its own.</a:t>
            </a:r>
          </a:p>
        </p:txBody>
      </p:sp>
      <p:sp>
        <p:nvSpPr>
          <p:cNvPr id="4" name="AutoShape 2" descr="Diagram of Evilginx in the middle proxying the connection">
            <a:extLst>
              <a:ext uri="{FF2B5EF4-FFF2-40B4-BE49-F238E27FC236}">
                <a16:creationId xmlns:a16="http://schemas.microsoft.com/office/drawing/2014/main" id="{25225A6A-B705-5799-7282-EC80F889150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Rectangle 1">
            <a:extLst>
              <a:ext uri="{FF2B5EF4-FFF2-40B4-BE49-F238E27FC236}">
                <a16:creationId xmlns:a16="http://schemas.microsoft.com/office/drawing/2014/main" id="{BF0E4977-9886-9933-14DA-298DCEE6413A}"/>
              </a:ext>
            </a:extLst>
          </p:cNvPr>
          <p:cNvSpPr>
            <a:spLocks noChangeArrowheads="1"/>
          </p:cNvSpPr>
          <p:nvPr/>
        </p:nvSpPr>
        <p:spPr bwMode="auto">
          <a:xfrm>
            <a:off x="0" y="0"/>
            <a:ext cx="18288000" cy="0"/>
          </a:xfrm>
          <a:prstGeom prst="rect">
            <a:avLst/>
          </a:prstGeom>
          <a:solidFill>
            <a:srgbClr val="2326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Questrial" pitchFamily="2" charset="0"/>
                <a:cs typeface="Questrial" pitchFamily="2" charset="0"/>
              </a:rPr>
              <a:t>Evilginx now runs its own in-built DNS server, listening on port 53, which acts as a nameserver for your domain. All you need to do is set up the nameserver addresses for your domain (</a:t>
            </a:r>
            <a:r>
              <a:rPr kumimoji="0" lang="en-US" altLang="en-US" sz="9000" b="0" i="0" u="none" strike="noStrike" cap="none" normalizeH="0" baseline="0">
                <a:ln>
                  <a:noFill/>
                </a:ln>
                <a:solidFill>
                  <a:schemeClr val="tx1"/>
                </a:solidFill>
                <a:effectLst/>
                <a:latin typeface="Source Code Pro" panose="020F0502020204030204" pitchFamily="49" charset="0"/>
              </a:rPr>
              <a:t>ns1.yourdomain.com</a:t>
            </a:r>
            <a:r>
              <a:rPr kumimoji="0" lang="en-US" altLang="en-US" sz="1500" b="0" i="0" u="none" strike="noStrike" cap="none" normalizeH="0" baseline="0">
                <a:ln>
                  <a:noFill/>
                </a:ln>
                <a:solidFill>
                  <a:schemeClr val="tx1"/>
                </a:solidFill>
                <a:effectLst/>
                <a:latin typeface="Questrial" pitchFamily="2" charset="0"/>
                <a:cs typeface="Questrial" pitchFamily="2" charset="0"/>
              </a:rPr>
              <a:t> and </a:t>
            </a:r>
            <a:r>
              <a:rPr kumimoji="0" lang="en-US" altLang="en-US" sz="9000" b="0" i="0" u="none" strike="noStrike" cap="none" normalizeH="0" baseline="0">
                <a:ln>
                  <a:noFill/>
                </a:ln>
                <a:solidFill>
                  <a:schemeClr val="tx1"/>
                </a:solidFill>
                <a:effectLst/>
                <a:latin typeface="Source Code Pro" panose="020F0502020204030204" pitchFamily="49" charset="0"/>
              </a:rPr>
              <a:t>ns2.yourdomain.com</a:t>
            </a:r>
            <a:r>
              <a:rPr kumimoji="0" lang="en-US" altLang="en-US" sz="1500" b="0" i="0" u="none" strike="noStrike" cap="none" normalizeH="0" baseline="0">
                <a:ln>
                  <a:noFill/>
                </a:ln>
                <a:solidFill>
                  <a:schemeClr val="tx1"/>
                </a:solidFill>
                <a:effectLst/>
                <a:latin typeface="Questrial" pitchFamily="2" charset="0"/>
                <a:cs typeface="Questrial" pitchFamily="2" charset="0"/>
              </a:rPr>
              <a:t>) to point to your Evilginx server IP, in the admin panel of your domain hosting provider. Evilginx will handle the rest on its own.</a:t>
            </a: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22126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F46D-3A14-7208-E4F6-6EA31B2D2DE3}"/>
              </a:ext>
            </a:extLst>
          </p:cNvPr>
          <p:cNvSpPr>
            <a:spLocks noGrp="1"/>
          </p:cNvSpPr>
          <p:nvPr>
            <p:ph type="title"/>
          </p:nvPr>
        </p:nvSpPr>
        <p:spPr/>
        <p:txBody>
          <a:bodyPr/>
          <a:lstStyle/>
          <a:p>
            <a:r>
              <a:rPr lang="en-GB" dirty="0"/>
              <a:t>Appendix: Modification of HTTP Headers</a:t>
            </a:r>
          </a:p>
        </p:txBody>
      </p:sp>
      <p:sp>
        <p:nvSpPr>
          <p:cNvPr id="3" name="Text Placeholder 2">
            <a:extLst>
              <a:ext uri="{FF2B5EF4-FFF2-40B4-BE49-F238E27FC236}">
                <a16:creationId xmlns:a16="http://schemas.microsoft.com/office/drawing/2014/main" id="{A6900875-222E-8C54-B19D-FCCBB35CCF1B}"/>
              </a:ext>
            </a:extLst>
          </p:cNvPr>
          <p:cNvSpPr>
            <a:spLocks noGrp="1"/>
          </p:cNvSpPr>
          <p:nvPr>
            <p:ph type="body" sz="quarter" idx="10"/>
          </p:nvPr>
        </p:nvSpPr>
        <p:spPr/>
        <p:txBody>
          <a:bodyPr>
            <a:normAutofit fontScale="92500" lnSpcReduction="10000"/>
          </a:bodyPr>
          <a:lstStyle/>
          <a:p>
            <a:r>
              <a:rPr lang="en-GB" dirty="0"/>
              <a:t> Evilginx automatically changes Origin and </a:t>
            </a:r>
            <a:r>
              <a:rPr lang="en-GB" dirty="0" err="1"/>
              <a:t>Referer</a:t>
            </a:r>
            <a:r>
              <a:rPr lang="en-GB" dirty="0"/>
              <a:t> fields on-the-fly to their legitimate counterparts.</a:t>
            </a:r>
          </a:p>
          <a:p>
            <a:endParaRPr lang="en-GB" dirty="0"/>
          </a:p>
          <a:p>
            <a:r>
              <a:rPr lang="en-GB" dirty="0"/>
              <a:t>Evilginx makes sure to set the Access-Control-Allow-Origin header value to * (if it exists in the response) and removes any occurrences of Content-Security-Policy headers. This guarantees that no request will be restricted by the browser when AJAX requests are made.</a:t>
            </a:r>
          </a:p>
          <a:p>
            <a:endParaRPr lang="en-GB" dirty="0"/>
          </a:p>
          <a:p>
            <a:r>
              <a:rPr lang="en-GB" dirty="0"/>
              <a:t>Other header to modify is Location, which is set in HTTP 302 and 301 responses to redirect the browser to different location. Naturally the value will come with legitimate website URL and Evilginx makes sure this location is properly switched to corresponding phishing hostname.</a:t>
            </a:r>
          </a:p>
          <a:p>
            <a:endParaRPr lang="en-GB" dirty="0"/>
          </a:p>
          <a:p>
            <a:r>
              <a:rPr lang="en-GB" dirty="0"/>
              <a:t>Evilginx will parse every occurrence of Set-Cookie in HTTP response headers and modify the domain, replacing it with the phishing one, as follows:</a:t>
            </a:r>
          </a:p>
        </p:txBody>
      </p:sp>
      <p:sp>
        <p:nvSpPr>
          <p:cNvPr id="4" name="Rectangle 1">
            <a:extLst>
              <a:ext uri="{FF2B5EF4-FFF2-40B4-BE49-F238E27FC236}">
                <a16:creationId xmlns:a16="http://schemas.microsoft.com/office/drawing/2014/main" id="{C6A1EA3B-1E5A-9082-040C-711561F65417}"/>
              </a:ext>
            </a:extLst>
          </p:cNvPr>
          <p:cNvSpPr>
            <a:spLocks noChangeArrowheads="1"/>
          </p:cNvSpPr>
          <p:nvPr/>
        </p:nvSpPr>
        <p:spPr bwMode="auto">
          <a:xfrm>
            <a:off x="0" y="-115416"/>
            <a:ext cx="8495916" cy="230832"/>
          </a:xfrm>
          <a:prstGeom prst="rect">
            <a:avLst/>
          </a:prstGeom>
          <a:solidFill>
            <a:srgbClr val="2326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Questrial" pitchFamily="2" charset="0"/>
                <a:cs typeface="Questrial" pitchFamily="2" charset="0"/>
              </a:rPr>
              <a:t> in HTTP response headers and modify the domain, replacing it with the phishing one, as follows:</a:t>
            </a:r>
            <a:r>
              <a:rPr kumimoji="0" lang="en-US" altLang="en-US" sz="9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7196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F46D-3A14-7208-E4F6-6EA31B2D2DE3}"/>
              </a:ext>
            </a:extLst>
          </p:cNvPr>
          <p:cNvSpPr>
            <a:spLocks noGrp="1"/>
          </p:cNvSpPr>
          <p:nvPr>
            <p:ph type="title"/>
          </p:nvPr>
        </p:nvSpPr>
        <p:spPr/>
        <p:txBody>
          <a:bodyPr/>
          <a:lstStyle/>
          <a:p>
            <a:r>
              <a:rPr lang="en-GB" dirty="0"/>
              <a:t>Appendix: Hiding Phishlets</a:t>
            </a:r>
          </a:p>
        </p:txBody>
      </p:sp>
      <p:sp>
        <p:nvSpPr>
          <p:cNvPr id="3" name="Text Placeholder 2">
            <a:extLst>
              <a:ext uri="{FF2B5EF4-FFF2-40B4-BE49-F238E27FC236}">
                <a16:creationId xmlns:a16="http://schemas.microsoft.com/office/drawing/2014/main" id="{A6900875-222E-8C54-B19D-FCCBB35CCF1B}"/>
              </a:ext>
            </a:extLst>
          </p:cNvPr>
          <p:cNvSpPr>
            <a:spLocks noGrp="1"/>
          </p:cNvSpPr>
          <p:nvPr>
            <p:ph type="body" sz="quarter" idx="10"/>
          </p:nvPr>
        </p:nvSpPr>
        <p:spPr/>
        <p:txBody>
          <a:bodyPr>
            <a:normAutofit lnSpcReduction="10000"/>
          </a:bodyPr>
          <a:lstStyle/>
          <a:p>
            <a:r>
              <a:rPr lang="en-GB" dirty="0"/>
              <a:t>hide and unhide the phishing page whenever you want. Hidden phishing page will respond with a redirection 302 HTTP code</a:t>
            </a:r>
          </a:p>
          <a:p>
            <a:endParaRPr lang="en-GB" dirty="0"/>
          </a:p>
          <a:p>
            <a:r>
              <a:rPr lang="en-GB" dirty="0"/>
              <a:t>Ability to freeze lures</a:t>
            </a:r>
          </a:p>
          <a:p>
            <a:endParaRPr lang="en-GB" dirty="0"/>
          </a:p>
          <a:p>
            <a:r>
              <a:rPr lang="en-GB" dirty="0"/>
              <a:t>Tokenized phishing URLs, hide from public scanners</a:t>
            </a:r>
          </a:p>
          <a:p>
            <a:endParaRPr lang="en-GB" dirty="0"/>
          </a:p>
          <a:p>
            <a:r>
              <a:rPr lang="en-GB" dirty="0"/>
              <a:t>When tokenized URL is opened, </a:t>
            </a:r>
            <a:r>
              <a:rPr lang="en-GB" dirty="0" err="1"/>
              <a:t>Evilginx</a:t>
            </a:r>
            <a:r>
              <a:rPr lang="en-GB" dirty="0"/>
              <a:t> sets a validation cookie in victim's browser, whitelisting all subsequent requests, even for the non-tokenized ones.</a:t>
            </a:r>
          </a:p>
          <a:p>
            <a:endParaRPr lang="en-GB" dirty="0"/>
          </a:p>
          <a:p>
            <a:endParaRPr lang="en-GB" dirty="0"/>
          </a:p>
          <a:p>
            <a:r>
              <a:rPr lang="en-GB" dirty="0"/>
              <a:t>https://breakdev.org/evilginx-2-next-generation-of-phishing-2fa-tokens/</a:t>
            </a:r>
          </a:p>
        </p:txBody>
      </p:sp>
      <p:sp>
        <p:nvSpPr>
          <p:cNvPr id="4" name="Rectangle 1">
            <a:extLst>
              <a:ext uri="{FF2B5EF4-FFF2-40B4-BE49-F238E27FC236}">
                <a16:creationId xmlns:a16="http://schemas.microsoft.com/office/drawing/2014/main" id="{C6A1EA3B-1E5A-9082-040C-711561F65417}"/>
              </a:ext>
            </a:extLst>
          </p:cNvPr>
          <p:cNvSpPr>
            <a:spLocks noChangeArrowheads="1"/>
          </p:cNvSpPr>
          <p:nvPr/>
        </p:nvSpPr>
        <p:spPr bwMode="auto">
          <a:xfrm>
            <a:off x="0" y="-115416"/>
            <a:ext cx="11485516" cy="230832"/>
          </a:xfrm>
          <a:prstGeom prst="rect">
            <a:avLst/>
          </a:prstGeom>
          <a:solidFill>
            <a:srgbClr val="2326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Questrial" pitchFamily="2" charset="0"/>
                <a:cs typeface="Questrial" pitchFamily="2" charset="0"/>
              </a:rPr>
              <a:t>Evilginx will parse every occurrence in HTTP response headers and modify the domain, replacing it with the phishing one, as follows:</a:t>
            </a:r>
            <a:r>
              <a:rPr kumimoji="0" lang="en-US" altLang="en-US" sz="9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8376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A8670-A24C-81AB-EAA7-2F066871DA09}"/>
              </a:ext>
            </a:extLst>
          </p:cNvPr>
          <p:cNvSpPr>
            <a:spLocks noGrp="1"/>
          </p:cNvSpPr>
          <p:nvPr>
            <p:ph type="title"/>
          </p:nvPr>
        </p:nvSpPr>
        <p:spPr>
          <a:xfrm>
            <a:off x="124194" y="787703"/>
            <a:ext cx="15773400" cy="723276"/>
          </a:xfrm>
        </p:spPr>
        <p:txBody>
          <a:bodyPr/>
          <a:lstStyle/>
          <a:p>
            <a:r>
              <a:rPr lang="en-GB" dirty="0"/>
              <a:t>Contrasting Classical Token Theft with </a:t>
            </a:r>
            <a:r>
              <a:rPr lang="en-GB" dirty="0" err="1"/>
              <a:t>AiTM</a:t>
            </a:r>
            <a:endParaRPr lang="en-GB" dirty="0"/>
          </a:p>
        </p:txBody>
      </p:sp>
      <p:sp>
        <p:nvSpPr>
          <p:cNvPr id="3" name="Text Placeholder 2">
            <a:extLst>
              <a:ext uri="{FF2B5EF4-FFF2-40B4-BE49-F238E27FC236}">
                <a16:creationId xmlns:a16="http://schemas.microsoft.com/office/drawing/2014/main" id="{1C0D2C1C-3D47-BC57-62B3-C27638333CF3}"/>
              </a:ext>
            </a:extLst>
          </p:cNvPr>
          <p:cNvSpPr>
            <a:spLocks noGrp="1"/>
          </p:cNvSpPr>
          <p:nvPr>
            <p:ph type="body" sz="quarter" idx="10"/>
          </p:nvPr>
        </p:nvSpPr>
        <p:spPr>
          <a:xfrm>
            <a:off x="292521" y="2340608"/>
            <a:ext cx="17554158" cy="7832091"/>
          </a:xfrm>
        </p:spPr>
        <p:txBody>
          <a:bodyPr>
            <a:normAutofit fontScale="92500"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Ref: https://techcommunity.microsoft.com/t5/microsoft-entra-blog/how-to-break-the-token-theft-cyber-attack-chain/ba-p/4062700 </a:t>
            </a:r>
          </a:p>
        </p:txBody>
      </p:sp>
      <p:pic>
        <p:nvPicPr>
          <p:cNvPr id="5" name="Picture 4" descr="A blue and white flag&#10;&#10;Description automatically generated">
            <a:extLst>
              <a:ext uri="{FF2B5EF4-FFF2-40B4-BE49-F238E27FC236}">
                <a16:creationId xmlns:a16="http://schemas.microsoft.com/office/drawing/2014/main" id="{5A429544-042E-17BA-CB02-F54532444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5938" y="1714500"/>
            <a:ext cx="12925794" cy="7270759"/>
          </a:xfrm>
          <a:prstGeom prst="rect">
            <a:avLst/>
          </a:prstGeom>
        </p:spPr>
      </p:pic>
    </p:spTree>
    <p:extLst>
      <p:ext uri="{BB962C8B-B14F-4D97-AF65-F5344CB8AC3E}">
        <p14:creationId xmlns:p14="http://schemas.microsoft.com/office/powerpoint/2010/main" val="4137443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83DDC-6A0F-A85C-4354-542EB6211865}"/>
              </a:ext>
            </a:extLst>
          </p:cNvPr>
          <p:cNvSpPr>
            <a:spLocks noGrp="1"/>
          </p:cNvSpPr>
          <p:nvPr>
            <p:ph type="title"/>
          </p:nvPr>
        </p:nvSpPr>
        <p:spPr/>
        <p:txBody>
          <a:bodyPr/>
          <a:lstStyle/>
          <a:p>
            <a:r>
              <a:rPr lang="en-GB" dirty="0"/>
              <a:t>Appendix: </a:t>
            </a:r>
            <a:r>
              <a:rPr lang="en-GB" dirty="0" err="1"/>
              <a:t>Window.location</a:t>
            </a:r>
            <a:endParaRPr lang="en-GB" dirty="0"/>
          </a:p>
        </p:txBody>
      </p:sp>
      <p:sp>
        <p:nvSpPr>
          <p:cNvPr id="3" name="Text Placeholder 2">
            <a:extLst>
              <a:ext uri="{FF2B5EF4-FFF2-40B4-BE49-F238E27FC236}">
                <a16:creationId xmlns:a16="http://schemas.microsoft.com/office/drawing/2014/main" id="{DC708FD6-DDEA-4E14-F416-920A7211A3EB}"/>
              </a:ext>
            </a:extLst>
          </p:cNvPr>
          <p:cNvSpPr>
            <a:spLocks noGrp="1"/>
          </p:cNvSpPr>
          <p:nvPr>
            <p:ph type="body" sz="quarter" idx="10"/>
          </p:nvPr>
        </p:nvSpPr>
        <p:spPr/>
        <p:txBody>
          <a:bodyPr/>
          <a:lstStyle/>
          <a:p>
            <a:r>
              <a:rPr lang="en-GB" dirty="0"/>
              <a:t>Dirty simple harden but can be beaten with </a:t>
            </a:r>
            <a:r>
              <a:rPr lang="en-GB" dirty="0" err="1"/>
              <a:t>sub_filters</a:t>
            </a:r>
            <a:r>
              <a:rPr lang="en-GB" dirty="0"/>
              <a:t> (unless you heavily obfuscate your JS but needs to be dynamic spoofing to reduce chance of successful phish)</a:t>
            </a:r>
          </a:p>
        </p:txBody>
      </p:sp>
      <p:pic>
        <p:nvPicPr>
          <p:cNvPr id="9" name="Picture 8">
            <a:extLst>
              <a:ext uri="{FF2B5EF4-FFF2-40B4-BE49-F238E27FC236}">
                <a16:creationId xmlns:a16="http://schemas.microsoft.com/office/drawing/2014/main" id="{AB1DFFAA-AE15-3B8A-1090-A1F8895DBCD2}"/>
              </a:ext>
            </a:extLst>
          </p:cNvPr>
          <p:cNvPicPr>
            <a:picLocks noChangeAspect="1"/>
          </p:cNvPicPr>
          <p:nvPr/>
        </p:nvPicPr>
        <p:blipFill>
          <a:blip r:embed="rId3"/>
          <a:stretch>
            <a:fillRect/>
          </a:stretch>
        </p:blipFill>
        <p:spPr>
          <a:xfrm>
            <a:off x="2209800" y="4000500"/>
            <a:ext cx="14364279" cy="6480509"/>
          </a:xfrm>
          <a:prstGeom prst="rect">
            <a:avLst/>
          </a:prstGeom>
        </p:spPr>
      </p:pic>
    </p:spTree>
    <p:extLst>
      <p:ext uri="{BB962C8B-B14F-4D97-AF65-F5344CB8AC3E}">
        <p14:creationId xmlns:p14="http://schemas.microsoft.com/office/powerpoint/2010/main" val="1680518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2DA7-95CB-5655-10E6-E314D3400099}"/>
              </a:ext>
            </a:extLst>
          </p:cNvPr>
          <p:cNvSpPr>
            <a:spLocks noGrp="1"/>
          </p:cNvSpPr>
          <p:nvPr>
            <p:ph type="title"/>
          </p:nvPr>
        </p:nvSpPr>
        <p:spPr/>
        <p:txBody>
          <a:bodyPr/>
          <a:lstStyle/>
          <a:p>
            <a:r>
              <a:rPr lang="en-GB" dirty="0"/>
              <a:t>Appendix: Even </a:t>
            </a:r>
            <a:r>
              <a:rPr lang="en-GB" dirty="0" err="1"/>
              <a:t>yubikey</a:t>
            </a:r>
            <a:r>
              <a:rPr lang="en-GB" dirty="0"/>
              <a:t> was defeated once</a:t>
            </a:r>
          </a:p>
        </p:txBody>
      </p:sp>
      <p:sp>
        <p:nvSpPr>
          <p:cNvPr id="3" name="Text Placeholder 2">
            <a:extLst>
              <a:ext uri="{FF2B5EF4-FFF2-40B4-BE49-F238E27FC236}">
                <a16:creationId xmlns:a16="http://schemas.microsoft.com/office/drawing/2014/main" id="{8F20E339-6DC7-43BC-9FCD-7B894A78F074}"/>
              </a:ext>
            </a:extLst>
          </p:cNvPr>
          <p:cNvSpPr>
            <a:spLocks noGrp="1"/>
          </p:cNvSpPr>
          <p:nvPr>
            <p:ph type="body" sz="quarter" idx="10"/>
          </p:nvPr>
        </p:nvSpPr>
        <p:spPr/>
        <p:txBody>
          <a:bodyPr/>
          <a:lstStyle/>
          <a:p>
            <a:r>
              <a:rPr lang="en-GB" dirty="0"/>
              <a:t>https://www.wired.com/story/chrome-yubikey-phishing-webusb/</a:t>
            </a:r>
          </a:p>
        </p:txBody>
      </p:sp>
      <p:pic>
        <p:nvPicPr>
          <p:cNvPr id="5" name="Picture 4">
            <a:extLst>
              <a:ext uri="{FF2B5EF4-FFF2-40B4-BE49-F238E27FC236}">
                <a16:creationId xmlns:a16="http://schemas.microsoft.com/office/drawing/2014/main" id="{C04C1B32-DAF3-81AF-27E7-466F42B36755}"/>
              </a:ext>
            </a:extLst>
          </p:cNvPr>
          <p:cNvPicPr>
            <a:picLocks noChangeAspect="1"/>
          </p:cNvPicPr>
          <p:nvPr/>
        </p:nvPicPr>
        <p:blipFill>
          <a:blip r:embed="rId2"/>
          <a:stretch>
            <a:fillRect/>
          </a:stretch>
        </p:blipFill>
        <p:spPr>
          <a:xfrm>
            <a:off x="2667000" y="3086100"/>
            <a:ext cx="12016911" cy="7546990"/>
          </a:xfrm>
          <a:prstGeom prst="rect">
            <a:avLst/>
          </a:prstGeom>
        </p:spPr>
      </p:pic>
    </p:spTree>
    <p:extLst>
      <p:ext uri="{BB962C8B-B14F-4D97-AF65-F5344CB8AC3E}">
        <p14:creationId xmlns:p14="http://schemas.microsoft.com/office/powerpoint/2010/main" val="1405386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2DA7-95CB-5655-10E6-E314D3400099}"/>
              </a:ext>
            </a:extLst>
          </p:cNvPr>
          <p:cNvSpPr>
            <a:spLocks noGrp="1"/>
          </p:cNvSpPr>
          <p:nvPr>
            <p:ph type="title"/>
          </p:nvPr>
        </p:nvSpPr>
        <p:spPr/>
        <p:txBody>
          <a:bodyPr/>
          <a:lstStyle/>
          <a:p>
            <a:r>
              <a:rPr lang="en-GB" dirty="0"/>
              <a:t>Appendix: ID Token</a:t>
            </a:r>
          </a:p>
        </p:txBody>
      </p:sp>
      <p:sp>
        <p:nvSpPr>
          <p:cNvPr id="3" name="Text Placeholder 2">
            <a:extLst>
              <a:ext uri="{FF2B5EF4-FFF2-40B4-BE49-F238E27FC236}">
                <a16:creationId xmlns:a16="http://schemas.microsoft.com/office/drawing/2014/main" id="{8F20E339-6DC7-43BC-9FCD-7B894A78F074}"/>
              </a:ext>
            </a:extLst>
          </p:cNvPr>
          <p:cNvSpPr>
            <a:spLocks noGrp="1"/>
          </p:cNvSpPr>
          <p:nvPr>
            <p:ph type="body" sz="quarter" idx="10"/>
          </p:nvPr>
        </p:nvSpPr>
        <p:spPr/>
        <p:txBody>
          <a:bodyPr/>
          <a:lstStyle/>
          <a:p>
            <a:r>
              <a:rPr lang="en-GB" dirty="0">
                <a:hlinkClick r:id="rId2"/>
              </a:rPr>
              <a:t>https://learn.microsoft.com/en-us/entra/identity-platform/id-tokens</a:t>
            </a:r>
            <a:endParaRPr lang="en-GB" dirty="0"/>
          </a:p>
          <a:p>
            <a:endParaRPr lang="en-GB" dirty="0"/>
          </a:p>
          <a:p>
            <a:r>
              <a:rPr lang="en-GB" dirty="0"/>
              <a:t>ID tokens are a type of security token that serves as proof of authentication, confirming that a user is successfully authenticated. Information in ID tokens enables the client to verify that a user is who they claim to be, similar to name tags at a conference. The authorization server issues ID tokens that contain claims that carry information about the user. They can be sent alongside or instead of an access token, and are always JWT (JSON Web Token) format.</a:t>
            </a:r>
          </a:p>
          <a:p>
            <a:endParaRPr lang="en-GB" dirty="0"/>
          </a:p>
          <a:p>
            <a:r>
              <a:rPr lang="en-GB" dirty="0"/>
              <a:t>ID tokens differ from access tokens, which serve as proof of authorization. Confidential clients should validate ID tokens. You shouldn't use an ID token to call an API.</a:t>
            </a:r>
          </a:p>
        </p:txBody>
      </p:sp>
    </p:spTree>
    <p:extLst>
      <p:ext uri="{BB962C8B-B14F-4D97-AF65-F5344CB8AC3E}">
        <p14:creationId xmlns:p14="http://schemas.microsoft.com/office/powerpoint/2010/main" val="2276701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3F8-0C3C-3552-2825-F18B4F23231C}"/>
              </a:ext>
            </a:extLst>
          </p:cNvPr>
          <p:cNvSpPr>
            <a:spLocks noGrp="1"/>
          </p:cNvSpPr>
          <p:nvPr>
            <p:ph type="title"/>
          </p:nvPr>
        </p:nvSpPr>
        <p:spPr/>
        <p:txBody>
          <a:bodyPr/>
          <a:lstStyle/>
          <a:p>
            <a:r>
              <a:rPr lang="en-GB" dirty="0"/>
              <a:t>Appendix: John Savill’s whiteboard</a:t>
            </a:r>
          </a:p>
        </p:txBody>
      </p:sp>
      <p:sp>
        <p:nvSpPr>
          <p:cNvPr id="3" name="Text Placeholder 2">
            <a:extLst>
              <a:ext uri="{FF2B5EF4-FFF2-40B4-BE49-F238E27FC236}">
                <a16:creationId xmlns:a16="http://schemas.microsoft.com/office/drawing/2014/main" id="{A8A07FB7-CBE2-61E1-055C-4AE2056A01FE}"/>
              </a:ext>
            </a:extLst>
          </p:cNvPr>
          <p:cNvSpPr>
            <a:spLocks noGrp="1"/>
          </p:cNvSpPr>
          <p:nvPr>
            <p:ph type="body" sz="quarter" idx="10"/>
          </p:nvPr>
        </p:nvSpPr>
        <p:spPr/>
        <p:txBody>
          <a:bodyPr/>
          <a:lstStyle/>
          <a:p>
            <a:r>
              <a:rPr lang="en-GB" dirty="0">
                <a:hlinkClick r:id="rId2"/>
              </a:rPr>
              <a:t>Protecting Against Credential and Token Theft (youtube.com)</a:t>
            </a:r>
            <a:endParaRPr lang="en-GB" dirty="0"/>
          </a:p>
          <a:p>
            <a:r>
              <a:rPr lang="en-GB" dirty="0"/>
              <a:t>Great video and a good complement to this presentation</a:t>
            </a:r>
          </a:p>
        </p:txBody>
      </p:sp>
      <p:pic>
        <p:nvPicPr>
          <p:cNvPr id="7" name="Picture 6">
            <a:extLst>
              <a:ext uri="{FF2B5EF4-FFF2-40B4-BE49-F238E27FC236}">
                <a16:creationId xmlns:a16="http://schemas.microsoft.com/office/drawing/2014/main" id="{80D7F43D-AE98-CBB4-9D1E-4307307DB7A2}"/>
              </a:ext>
            </a:extLst>
          </p:cNvPr>
          <p:cNvPicPr>
            <a:picLocks noChangeAspect="1"/>
          </p:cNvPicPr>
          <p:nvPr/>
        </p:nvPicPr>
        <p:blipFill>
          <a:blip r:embed="rId3"/>
          <a:stretch>
            <a:fillRect/>
          </a:stretch>
        </p:blipFill>
        <p:spPr>
          <a:xfrm>
            <a:off x="1557584" y="4308233"/>
            <a:ext cx="15024032" cy="5832484"/>
          </a:xfrm>
          <a:prstGeom prst="rect">
            <a:avLst/>
          </a:prstGeom>
        </p:spPr>
      </p:pic>
    </p:spTree>
    <p:extLst>
      <p:ext uri="{BB962C8B-B14F-4D97-AF65-F5344CB8AC3E}">
        <p14:creationId xmlns:p14="http://schemas.microsoft.com/office/powerpoint/2010/main" val="8855783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00D4-4ED1-D3F7-70EB-4EB7EB386F19}"/>
              </a:ext>
            </a:extLst>
          </p:cNvPr>
          <p:cNvSpPr>
            <a:spLocks noGrp="1"/>
          </p:cNvSpPr>
          <p:nvPr>
            <p:ph type="title"/>
          </p:nvPr>
        </p:nvSpPr>
        <p:spPr/>
        <p:txBody>
          <a:bodyPr/>
          <a:lstStyle/>
          <a:p>
            <a:r>
              <a:rPr lang="en-GB" dirty="0"/>
              <a:t>Appendix: Token Bind in W3 spec</a:t>
            </a:r>
          </a:p>
        </p:txBody>
      </p:sp>
      <p:sp>
        <p:nvSpPr>
          <p:cNvPr id="3" name="Text Placeholder 2">
            <a:extLst>
              <a:ext uri="{FF2B5EF4-FFF2-40B4-BE49-F238E27FC236}">
                <a16:creationId xmlns:a16="http://schemas.microsoft.com/office/drawing/2014/main" id="{ECEDA329-20AB-A47E-8545-FA57A38D6C25}"/>
              </a:ext>
            </a:extLst>
          </p:cNvPr>
          <p:cNvSpPr>
            <a:spLocks noGrp="1"/>
          </p:cNvSpPr>
          <p:nvPr>
            <p:ph type="body" sz="quarter" idx="10"/>
          </p:nvPr>
        </p:nvSpPr>
        <p:spPr>
          <a:xfrm>
            <a:off x="116308" y="1949454"/>
            <a:ext cx="17554158" cy="7276470"/>
          </a:xfrm>
        </p:spPr>
        <p:txBody>
          <a:bodyPr/>
          <a:lstStyle/>
          <a:p>
            <a:r>
              <a:rPr lang="en-GB" dirty="0">
                <a:hlinkClick r:id="rId2" tooltip="https://www.w3.org/tr/webauthn/#dictdef-tokenbinding"/>
              </a:rPr>
              <a:t>https://www.w3.org/TR/webauthn/#dictdef-tokenbinding</a:t>
            </a:r>
            <a:endParaRPr lang="en-GB" dirty="0"/>
          </a:p>
          <a:p>
            <a:r>
              <a:rPr lang="en-GB" dirty="0">
                <a:hlinkClick r:id="rId3" tooltip="https://datatracker.ietf.org/doc/html/rfc8471#section-1"/>
              </a:rPr>
              <a:t>https://datatracker.ietf.org/doc/html/rfc8471#section-1</a:t>
            </a:r>
            <a:endParaRPr lang="en-GB" dirty="0"/>
          </a:p>
          <a:p>
            <a:endParaRPr lang="en-GB" dirty="0"/>
          </a:p>
          <a:p>
            <a:r>
              <a:rPr lang="en-GB" dirty="0"/>
              <a:t>Upon Client-Server Hello, a Token Binding extension is available. </a:t>
            </a:r>
          </a:p>
          <a:p>
            <a:r>
              <a:rPr lang="en-GB" dirty="0"/>
              <a:t>The two endpoints agree on TLS fields that the client will sign.  </a:t>
            </a:r>
          </a:p>
          <a:p>
            <a:r>
              <a:rPr lang="en-GB" dirty="0"/>
              <a:t>Exactly like in </a:t>
            </a:r>
            <a:r>
              <a:rPr lang="en-GB" dirty="0" err="1"/>
              <a:t>WebAuthn</a:t>
            </a:r>
            <a:r>
              <a:rPr lang="en-GB" dirty="0"/>
              <a:t>, the browser creates a long-lived private/public keypair.  </a:t>
            </a:r>
          </a:p>
          <a:p>
            <a:r>
              <a:rPr lang="en-GB" dirty="0"/>
              <a:t>The client sends the public key to the RP for signature verification; then the signature is sent over the application layer.  </a:t>
            </a:r>
          </a:p>
          <a:p>
            <a:r>
              <a:rPr lang="en-GB" dirty="0"/>
              <a:t>The server verifies the signature and binds it to the session token. </a:t>
            </a:r>
          </a:p>
          <a:p>
            <a:endParaRPr lang="en-GB" dirty="0"/>
          </a:p>
          <a:p>
            <a:endParaRPr lang="en-GB" dirty="0"/>
          </a:p>
        </p:txBody>
      </p:sp>
      <p:pic>
        <p:nvPicPr>
          <p:cNvPr id="1026" name="Picture 2">
            <a:extLst>
              <a:ext uri="{FF2B5EF4-FFF2-40B4-BE49-F238E27FC236}">
                <a16:creationId xmlns:a16="http://schemas.microsoft.com/office/drawing/2014/main" id="{758EDA0E-48D0-25DA-F918-9DA04D029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6200" y="7353300"/>
            <a:ext cx="6372915" cy="283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570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F9E36-88FF-FB0B-2956-B3FB1A80E504}"/>
              </a:ext>
            </a:extLst>
          </p:cNvPr>
          <p:cNvSpPr>
            <a:spLocks noGrp="1"/>
          </p:cNvSpPr>
          <p:nvPr>
            <p:ph type="title"/>
          </p:nvPr>
        </p:nvSpPr>
        <p:spPr/>
        <p:txBody>
          <a:bodyPr/>
          <a:lstStyle/>
          <a:p>
            <a:r>
              <a:rPr lang="en-GB" dirty="0"/>
              <a:t>Appendix: Token Bind Microsoft</a:t>
            </a:r>
          </a:p>
        </p:txBody>
      </p:sp>
      <p:sp>
        <p:nvSpPr>
          <p:cNvPr id="3" name="Text Placeholder 2">
            <a:extLst>
              <a:ext uri="{FF2B5EF4-FFF2-40B4-BE49-F238E27FC236}">
                <a16:creationId xmlns:a16="http://schemas.microsoft.com/office/drawing/2014/main" id="{35D0732C-58A6-4934-4F5C-E947F89B1F60}"/>
              </a:ext>
            </a:extLst>
          </p:cNvPr>
          <p:cNvSpPr>
            <a:spLocks noGrp="1"/>
          </p:cNvSpPr>
          <p:nvPr>
            <p:ph type="body" sz="quarter" idx="10"/>
          </p:nvPr>
        </p:nvSpPr>
        <p:spPr/>
        <p:txBody>
          <a:bodyPr/>
          <a:lstStyle/>
          <a:p>
            <a:r>
              <a:rPr lang="en-GB" dirty="0">
                <a:hlinkClick r:id="rId2"/>
              </a:rPr>
              <a:t>https://www.silverfort.com/blog/using-mitm-to-bypass-fido2/</a:t>
            </a:r>
            <a:endParaRPr lang="en-GB" dirty="0"/>
          </a:p>
          <a:p>
            <a:endParaRPr lang="en-GB" dirty="0"/>
          </a:p>
          <a:p>
            <a:endParaRPr lang="en-GB" dirty="0"/>
          </a:p>
        </p:txBody>
      </p:sp>
      <p:pic>
        <p:nvPicPr>
          <p:cNvPr id="5" name="Picture 4">
            <a:extLst>
              <a:ext uri="{FF2B5EF4-FFF2-40B4-BE49-F238E27FC236}">
                <a16:creationId xmlns:a16="http://schemas.microsoft.com/office/drawing/2014/main" id="{2ED8E688-A15B-3A8E-ACB8-AE05301CECC2}"/>
              </a:ext>
            </a:extLst>
          </p:cNvPr>
          <p:cNvPicPr>
            <a:picLocks noChangeAspect="1"/>
          </p:cNvPicPr>
          <p:nvPr/>
        </p:nvPicPr>
        <p:blipFill>
          <a:blip r:embed="rId3"/>
          <a:stretch>
            <a:fillRect/>
          </a:stretch>
        </p:blipFill>
        <p:spPr>
          <a:xfrm>
            <a:off x="3048000" y="3730630"/>
            <a:ext cx="11813244" cy="5603870"/>
          </a:xfrm>
          <a:prstGeom prst="rect">
            <a:avLst/>
          </a:prstGeom>
        </p:spPr>
      </p:pic>
    </p:spTree>
    <p:extLst>
      <p:ext uri="{BB962C8B-B14F-4D97-AF65-F5344CB8AC3E}">
        <p14:creationId xmlns:p14="http://schemas.microsoft.com/office/powerpoint/2010/main" val="36194843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F656-479B-E183-BCD2-B1A13D06B0E7}"/>
              </a:ext>
            </a:extLst>
          </p:cNvPr>
          <p:cNvSpPr>
            <a:spLocks noGrp="1"/>
          </p:cNvSpPr>
          <p:nvPr>
            <p:ph type="title"/>
          </p:nvPr>
        </p:nvSpPr>
        <p:spPr/>
        <p:txBody>
          <a:bodyPr/>
          <a:lstStyle/>
          <a:p>
            <a:r>
              <a:rPr lang="en-GB" dirty="0"/>
              <a:t>Appendix: Token Revocation</a:t>
            </a:r>
          </a:p>
        </p:txBody>
      </p:sp>
      <p:sp>
        <p:nvSpPr>
          <p:cNvPr id="3" name="Text Placeholder 2">
            <a:extLst>
              <a:ext uri="{FF2B5EF4-FFF2-40B4-BE49-F238E27FC236}">
                <a16:creationId xmlns:a16="http://schemas.microsoft.com/office/drawing/2014/main" id="{E82015ED-6217-0C82-1850-86B3691D5DFC}"/>
              </a:ext>
            </a:extLst>
          </p:cNvPr>
          <p:cNvSpPr>
            <a:spLocks noGrp="1"/>
          </p:cNvSpPr>
          <p:nvPr>
            <p:ph type="body" sz="quarter" idx="10"/>
          </p:nvPr>
        </p:nvSpPr>
        <p:spPr/>
        <p:txBody>
          <a:bodyPr/>
          <a:lstStyle/>
          <a:p>
            <a:endParaRPr lang="en-GB" dirty="0"/>
          </a:p>
        </p:txBody>
      </p:sp>
      <p:pic>
        <p:nvPicPr>
          <p:cNvPr id="5" name="Picture 4">
            <a:extLst>
              <a:ext uri="{FF2B5EF4-FFF2-40B4-BE49-F238E27FC236}">
                <a16:creationId xmlns:a16="http://schemas.microsoft.com/office/drawing/2014/main" id="{DA146514-A1EC-AF0A-68CB-E62445CAFD12}"/>
              </a:ext>
            </a:extLst>
          </p:cNvPr>
          <p:cNvPicPr>
            <a:picLocks noChangeAspect="1"/>
          </p:cNvPicPr>
          <p:nvPr/>
        </p:nvPicPr>
        <p:blipFill>
          <a:blip r:embed="rId2"/>
          <a:stretch>
            <a:fillRect/>
          </a:stretch>
        </p:blipFill>
        <p:spPr>
          <a:xfrm>
            <a:off x="1252472" y="3086100"/>
            <a:ext cx="14842021" cy="5992061"/>
          </a:xfrm>
          <a:prstGeom prst="rect">
            <a:avLst/>
          </a:prstGeom>
        </p:spPr>
      </p:pic>
    </p:spTree>
    <p:extLst>
      <p:ext uri="{BB962C8B-B14F-4D97-AF65-F5344CB8AC3E}">
        <p14:creationId xmlns:p14="http://schemas.microsoft.com/office/powerpoint/2010/main" val="2122632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1961-6EF9-C6E8-097E-F2517E7C9992}"/>
              </a:ext>
            </a:extLst>
          </p:cNvPr>
          <p:cNvSpPr>
            <a:spLocks noGrp="1"/>
          </p:cNvSpPr>
          <p:nvPr>
            <p:ph type="title"/>
          </p:nvPr>
        </p:nvSpPr>
        <p:spPr/>
        <p:txBody>
          <a:bodyPr/>
          <a:lstStyle/>
          <a:p>
            <a:r>
              <a:rPr lang="en-GB" dirty="0"/>
              <a:t>Appendix: Token Lifetimes</a:t>
            </a:r>
          </a:p>
        </p:txBody>
      </p:sp>
      <p:sp>
        <p:nvSpPr>
          <p:cNvPr id="3" name="Text Placeholder 2">
            <a:extLst>
              <a:ext uri="{FF2B5EF4-FFF2-40B4-BE49-F238E27FC236}">
                <a16:creationId xmlns:a16="http://schemas.microsoft.com/office/drawing/2014/main" id="{7DFC01F4-83F0-B5A5-7EEF-F81B128769BB}"/>
              </a:ext>
            </a:extLst>
          </p:cNvPr>
          <p:cNvSpPr>
            <a:spLocks noGrp="1"/>
          </p:cNvSpPr>
          <p:nvPr>
            <p:ph type="body" sz="quarter" idx="10"/>
          </p:nvPr>
        </p:nvSpPr>
        <p:spPr/>
        <p:txBody>
          <a:bodyPr/>
          <a:lstStyle/>
          <a:p>
            <a:endParaRPr lang="en-GB" dirty="0"/>
          </a:p>
        </p:txBody>
      </p:sp>
      <p:pic>
        <p:nvPicPr>
          <p:cNvPr id="5" name="Picture 4">
            <a:extLst>
              <a:ext uri="{FF2B5EF4-FFF2-40B4-BE49-F238E27FC236}">
                <a16:creationId xmlns:a16="http://schemas.microsoft.com/office/drawing/2014/main" id="{F54DE41E-E2D5-EC9C-C5D0-34EDDAADD790}"/>
              </a:ext>
            </a:extLst>
          </p:cNvPr>
          <p:cNvPicPr>
            <a:picLocks noChangeAspect="1"/>
          </p:cNvPicPr>
          <p:nvPr/>
        </p:nvPicPr>
        <p:blipFill>
          <a:blip r:embed="rId2"/>
          <a:stretch>
            <a:fillRect/>
          </a:stretch>
        </p:blipFill>
        <p:spPr>
          <a:xfrm>
            <a:off x="861894" y="3130471"/>
            <a:ext cx="15978306" cy="5979366"/>
          </a:xfrm>
          <a:prstGeom prst="rect">
            <a:avLst/>
          </a:prstGeom>
        </p:spPr>
      </p:pic>
    </p:spTree>
    <p:extLst>
      <p:ext uri="{BB962C8B-B14F-4D97-AF65-F5344CB8AC3E}">
        <p14:creationId xmlns:p14="http://schemas.microsoft.com/office/powerpoint/2010/main" val="2641174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70626-AA75-34E9-F8BC-38FBCC418E0A}"/>
              </a:ext>
            </a:extLst>
          </p:cNvPr>
          <p:cNvSpPr>
            <a:spLocks noGrp="1"/>
          </p:cNvSpPr>
          <p:nvPr>
            <p:ph type="title"/>
          </p:nvPr>
        </p:nvSpPr>
        <p:spPr/>
        <p:txBody>
          <a:bodyPr/>
          <a:lstStyle/>
          <a:p>
            <a:r>
              <a:rPr lang="en-GB" dirty="0"/>
              <a:t>Appendix: Access Tokens and SIF</a:t>
            </a:r>
          </a:p>
        </p:txBody>
      </p:sp>
      <p:sp>
        <p:nvSpPr>
          <p:cNvPr id="3" name="Text Placeholder 2">
            <a:extLst>
              <a:ext uri="{FF2B5EF4-FFF2-40B4-BE49-F238E27FC236}">
                <a16:creationId xmlns:a16="http://schemas.microsoft.com/office/drawing/2014/main" id="{C0A71C2F-963C-0FDF-9DBC-75164E42286D}"/>
              </a:ext>
            </a:extLst>
          </p:cNvPr>
          <p:cNvSpPr>
            <a:spLocks noGrp="1"/>
          </p:cNvSpPr>
          <p:nvPr>
            <p:ph type="body" sz="quarter" idx="10"/>
          </p:nvPr>
        </p:nvSpPr>
        <p:spPr/>
        <p:txBody>
          <a:bodyPr>
            <a:normAutofit fontScale="85000" lnSpcReduction="20000"/>
          </a:bodyPr>
          <a:lstStyle/>
          <a:p>
            <a:r>
              <a:rPr lang="en-GB" dirty="0"/>
              <a:t>Organizations that use Conditional Access sign-in frequency (SIF) to enforce how frequently sign-ins occur can't override default access token lifetime variation. When organizations use SIF, the time between credential prompts for a client is the token lifetime that ranges from 60 - 90 minutes plus the sign-in frequency interval.</a:t>
            </a:r>
          </a:p>
          <a:p>
            <a:endParaRPr lang="en-GB" dirty="0"/>
          </a:p>
          <a:p>
            <a:r>
              <a:rPr lang="en-GB" dirty="0"/>
              <a:t>Let's say an organization sets sign-in frequency to occur every hour. When the token has lifetime ranging from 60-90 minutes due to token lifetime variation, the actual sign-in interval occurs anywhere between 1 hour to 2.5 hours.</a:t>
            </a:r>
          </a:p>
          <a:p>
            <a:endParaRPr lang="en-GB" dirty="0"/>
          </a:p>
          <a:p>
            <a:r>
              <a:rPr lang="en-GB" dirty="0"/>
              <a:t>If a user with a token with a one hour lifetime performs an interactive sign-in at 59 minutes, there's no credential prompt because the sign-in is below the SIF threshold. If a new token has a lifetime of 90 minutes, the user wouldn't see a credential prompt for another hour and a half. During a silent renewal attempt, Microsoft Entra ID requires a credential prompt because the total session length has exceeded the sign-in frequency setting of 1 hour. In this example, the time difference between credential prompts due to the SIF interval and token lifetime variation would be 2.5 hours.</a:t>
            </a:r>
          </a:p>
          <a:p>
            <a:endParaRPr lang="en-GB" dirty="0"/>
          </a:p>
          <a:p>
            <a:r>
              <a:rPr lang="en-GB" dirty="0"/>
              <a:t>https://learn.microsoft.com/en-us/entra/identity-platform/access-tokens#token-lifetime</a:t>
            </a:r>
          </a:p>
        </p:txBody>
      </p:sp>
    </p:spTree>
    <p:extLst>
      <p:ext uri="{BB962C8B-B14F-4D97-AF65-F5344CB8AC3E}">
        <p14:creationId xmlns:p14="http://schemas.microsoft.com/office/powerpoint/2010/main" val="40029970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1609-930B-AAA5-6C6A-40DBB15ED438}"/>
              </a:ext>
            </a:extLst>
          </p:cNvPr>
          <p:cNvSpPr>
            <a:spLocks noGrp="1"/>
          </p:cNvSpPr>
          <p:nvPr>
            <p:ph type="title"/>
          </p:nvPr>
        </p:nvSpPr>
        <p:spPr/>
        <p:txBody>
          <a:bodyPr/>
          <a:lstStyle/>
          <a:p>
            <a:r>
              <a:rPr lang="en-GB" dirty="0"/>
              <a:t>Appendix: PRT issuance</a:t>
            </a:r>
          </a:p>
        </p:txBody>
      </p:sp>
      <p:sp>
        <p:nvSpPr>
          <p:cNvPr id="3" name="Text Placeholder 2">
            <a:extLst>
              <a:ext uri="{FF2B5EF4-FFF2-40B4-BE49-F238E27FC236}">
                <a16:creationId xmlns:a16="http://schemas.microsoft.com/office/drawing/2014/main" id="{BEC27869-1A6C-C1BD-4D9D-7A16BAE86DBE}"/>
              </a:ext>
            </a:extLst>
          </p:cNvPr>
          <p:cNvSpPr>
            <a:spLocks noGrp="1"/>
          </p:cNvSpPr>
          <p:nvPr>
            <p:ph type="body" sz="quarter" idx="10"/>
          </p:nvPr>
        </p:nvSpPr>
        <p:spPr/>
        <p:txBody>
          <a:bodyPr>
            <a:normAutofit fontScale="85000" lnSpcReduction="20000"/>
          </a:bodyPr>
          <a:lstStyle/>
          <a:p>
            <a:r>
              <a:rPr lang="en-GB" dirty="0"/>
              <a:t>During device registration, the </a:t>
            </a:r>
            <a:r>
              <a:rPr lang="en-GB" dirty="0" err="1"/>
              <a:t>dsreg</a:t>
            </a:r>
            <a:r>
              <a:rPr lang="en-GB" dirty="0"/>
              <a:t> component generates two sets of cryptographic key pairs:</a:t>
            </a:r>
          </a:p>
          <a:p>
            <a:endParaRPr lang="en-GB" dirty="0"/>
          </a:p>
          <a:p>
            <a:r>
              <a:rPr lang="en-GB" dirty="0"/>
              <a:t>Device key (</a:t>
            </a:r>
            <a:r>
              <a:rPr lang="en-GB" dirty="0" err="1"/>
              <a:t>dkpub</a:t>
            </a:r>
            <a:r>
              <a:rPr lang="en-GB" dirty="0"/>
              <a:t>/</a:t>
            </a:r>
            <a:r>
              <a:rPr lang="en-GB" dirty="0" err="1"/>
              <a:t>dkpriv</a:t>
            </a:r>
            <a:r>
              <a:rPr lang="en-GB" dirty="0"/>
              <a:t>)</a:t>
            </a:r>
          </a:p>
          <a:p>
            <a:r>
              <a:rPr lang="en-GB" dirty="0"/>
              <a:t>Transport key (</a:t>
            </a:r>
            <a:r>
              <a:rPr lang="en-GB" dirty="0" err="1"/>
              <a:t>tkpub</a:t>
            </a:r>
            <a:r>
              <a:rPr lang="en-GB" dirty="0"/>
              <a:t>/</a:t>
            </a:r>
            <a:r>
              <a:rPr lang="en-GB" dirty="0" err="1"/>
              <a:t>tkpriv</a:t>
            </a:r>
            <a:r>
              <a:rPr lang="en-GB" dirty="0"/>
              <a:t>)</a:t>
            </a:r>
          </a:p>
          <a:p>
            <a:r>
              <a:rPr lang="en-GB" dirty="0"/>
              <a:t>The private keys are bound to the device's TPM if the device has a valid and functioning TPM, while the public keys are sent to Microsoft Entra ID during the device registration process. These keys are used to validate the device state during PRT requests.</a:t>
            </a:r>
          </a:p>
          <a:p>
            <a:endParaRPr lang="en-GB" dirty="0"/>
          </a:p>
          <a:p>
            <a:r>
              <a:rPr lang="en-GB" dirty="0"/>
              <a:t>The PRT is issued during user authentication on a Windows 10 or newer device in two scenarios:</a:t>
            </a:r>
          </a:p>
          <a:p>
            <a:endParaRPr lang="en-GB" dirty="0"/>
          </a:p>
          <a:p>
            <a:r>
              <a:rPr lang="en-GB" dirty="0"/>
              <a:t>Microsoft Entra joined or Microsoft Entra hybrid joined: A PRT is issued during Windows logon when a user signs in with their organization credentials. A PRT is issued with all Windows 10 or newer supported credentials, for example, password and Windows Hello for Business. In this scenario, Microsoft Entra </a:t>
            </a:r>
            <a:r>
              <a:rPr lang="en-GB" dirty="0" err="1"/>
              <a:t>CloudAP</a:t>
            </a:r>
            <a:r>
              <a:rPr lang="en-GB" dirty="0"/>
              <a:t> plugin is the primary authority for the PRT.</a:t>
            </a:r>
          </a:p>
          <a:p>
            <a:endParaRPr lang="en-GB" dirty="0"/>
          </a:p>
        </p:txBody>
      </p:sp>
    </p:spTree>
    <p:extLst>
      <p:ext uri="{BB962C8B-B14F-4D97-AF65-F5344CB8AC3E}">
        <p14:creationId xmlns:p14="http://schemas.microsoft.com/office/powerpoint/2010/main" val="1060238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8E4E-D6ED-8505-A27F-E07CAB83E5A8}"/>
              </a:ext>
            </a:extLst>
          </p:cNvPr>
          <p:cNvSpPr>
            <a:spLocks noGrp="1"/>
          </p:cNvSpPr>
          <p:nvPr>
            <p:ph type="title"/>
          </p:nvPr>
        </p:nvSpPr>
        <p:spPr/>
        <p:txBody>
          <a:bodyPr/>
          <a:lstStyle/>
          <a:p>
            <a:r>
              <a:rPr lang="en-GB" dirty="0"/>
              <a:t>Rounding up on the attack itself</a:t>
            </a:r>
          </a:p>
        </p:txBody>
      </p:sp>
      <p:sp>
        <p:nvSpPr>
          <p:cNvPr id="3" name="Text Placeholder 2">
            <a:extLst>
              <a:ext uri="{FF2B5EF4-FFF2-40B4-BE49-F238E27FC236}">
                <a16:creationId xmlns:a16="http://schemas.microsoft.com/office/drawing/2014/main" id="{E51DCCCA-331C-2888-04F1-715A5F9F3FEC}"/>
              </a:ext>
            </a:extLst>
          </p:cNvPr>
          <p:cNvSpPr>
            <a:spLocks noGrp="1"/>
          </p:cNvSpPr>
          <p:nvPr>
            <p:ph type="body" sz="quarter" idx="10"/>
          </p:nvPr>
        </p:nvSpPr>
        <p:spPr>
          <a:xfrm>
            <a:off x="292518" y="1748792"/>
            <a:ext cx="17221841" cy="8302884"/>
          </a:xfrm>
        </p:spPr>
        <p:txBody>
          <a:bodyPr>
            <a:normAutofit fontScale="92500" lnSpcReduction="10000"/>
          </a:bodyPr>
          <a:lstStyle/>
          <a:p>
            <a:pPr marL="0" indent="0">
              <a:buNone/>
            </a:pPr>
            <a:endParaRPr lang="en-GB" sz="2800" dirty="0"/>
          </a:p>
          <a:p>
            <a:r>
              <a:rPr lang="en-GB" sz="2800" dirty="0"/>
              <a:t>Once </a:t>
            </a:r>
            <a:r>
              <a:rPr lang="en-GB" sz="2800" dirty="0" err="1"/>
              <a:t>AiTM</a:t>
            </a:r>
            <a:r>
              <a:rPr lang="en-GB" sz="2800" dirty="0"/>
              <a:t> receives token, usually automated reconnaissance takes place*</a:t>
            </a:r>
          </a:p>
          <a:p>
            <a:endParaRPr lang="en-GB" sz="2800" dirty="0"/>
          </a:p>
          <a:p>
            <a:r>
              <a:rPr lang="en-GB" sz="2800" dirty="0"/>
              <a:t>Attackers and defenders are both against the clock! (Token will expire!)</a:t>
            </a:r>
          </a:p>
          <a:p>
            <a:endParaRPr lang="en-GB" sz="2800" dirty="0"/>
          </a:p>
          <a:p>
            <a:r>
              <a:rPr lang="en-GB" sz="2800" dirty="0" err="1"/>
              <a:t>AiTM</a:t>
            </a:r>
            <a:r>
              <a:rPr lang="en-GB" sz="2800" dirty="0"/>
              <a:t> Typically target office365 (</a:t>
            </a:r>
            <a:r>
              <a:rPr lang="en-GB" sz="2800" dirty="0" err="1"/>
              <a:t>OfficeHome</a:t>
            </a:r>
            <a:r>
              <a:rPr lang="en-GB" sz="2800" dirty="0"/>
              <a:t>) but can target anything </a:t>
            </a:r>
          </a:p>
          <a:p>
            <a:pPr marL="0" indent="0">
              <a:buNone/>
            </a:pPr>
            <a:endParaRPr lang="en-GB" sz="2800" dirty="0"/>
          </a:p>
          <a:p>
            <a:r>
              <a:rPr lang="en-GB" sz="2800" dirty="0"/>
              <a:t>Can buy kits of telegram/dark web (Bring your own domain – lower skill gap) </a:t>
            </a:r>
          </a:p>
          <a:p>
            <a:endParaRPr lang="en-GB" sz="2800" dirty="0"/>
          </a:p>
          <a:p>
            <a:r>
              <a:rPr lang="en-GB" sz="2800" dirty="0"/>
              <a:t>Can host </a:t>
            </a:r>
            <a:r>
              <a:rPr lang="en-GB" sz="2800" dirty="0" err="1"/>
              <a:t>evilginx</a:t>
            </a:r>
            <a:r>
              <a:rPr lang="en-GB" sz="2800" dirty="0"/>
              <a:t> locally for testing.</a:t>
            </a:r>
          </a:p>
          <a:p>
            <a:endParaRPr lang="en-GB" sz="2800" dirty="0"/>
          </a:p>
          <a:p>
            <a:r>
              <a:rPr lang="en-GB" sz="2800" dirty="0"/>
              <a:t>Free version of </a:t>
            </a:r>
            <a:r>
              <a:rPr lang="en-GB" sz="2800" dirty="0" err="1"/>
              <a:t>evilginx</a:t>
            </a:r>
            <a:r>
              <a:rPr lang="en-GB" sz="2800" dirty="0"/>
              <a:t> may have “X-</a:t>
            </a:r>
            <a:r>
              <a:rPr lang="en-GB" sz="2800" dirty="0" err="1"/>
              <a:t>Evilginx</a:t>
            </a:r>
            <a:r>
              <a:rPr lang="en-GB" sz="2800" dirty="0"/>
              <a:t>” header, obfuscated easter egg</a:t>
            </a:r>
          </a:p>
          <a:p>
            <a:endParaRPr lang="en-GB" sz="2800" dirty="0"/>
          </a:p>
          <a:p>
            <a:r>
              <a:rPr lang="en-GB" sz="2800" i="1" dirty="0" err="1"/>
              <a:t>Evilginx</a:t>
            </a:r>
            <a:r>
              <a:rPr lang="en-GB" sz="2800" i="1" dirty="0"/>
              <a:t> pro uses more obfuscation to hide itself from scanners  - not discussed here</a:t>
            </a:r>
          </a:p>
          <a:p>
            <a:pPr marL="0" indent="0">
              <a:buNone/>
            </a:pPr>
            <a:r>
              <a:rPr lang="en-GB" sz="2800" i="1" dirty="0"/>
              <a:t>But all things a real attacker might use</a:t>
            </a:r>
          </a:p>
          <a:p>
            <a:pPr marL="0" indent="0">
              <a:buNone/>
            </a:pPr>
            <a:r>
              <a:rPr lang="en-GB" sz="2800" i="1" dirty="0"/>
              <a:t>(Obfuscator.io engine, wildcard TLS certificates, DNS Zones,</a:t>
            </a:r>
          </a:p>
          <a:p>
            <a:pPr marL="0" indent="0">
              <a:buNone/>
            </a:pPr>
            <a:r>
              <a:rPr lang="en-GB" sz="2800" i="1" dirty="0"/>
              <a:t>Website spoofer to unauthorized users,JA4 signature spoofing, user agent denial,</a:t>
            </a:r>
          </a:p>
          <a:p>
            <a:pPr marL="0" indent="0">
              <a:buNone/>
            </a:pPr>
            <a:r>
              <a:rPr lang="en-GB" sz="2800" i="1" dirty="0"/>
              <a:t>Window size analysis) </a:t>
            </a:r>
          </a:p>
          <a:p>
            <a:pPr marL="0" indent="0">
              <a:buNone/>
            </a:pPr>
            <a:endParaRPr lang="en-GB" sz="2800" dirty="0"/>
          </a:p>
          <a:p>
            <a:endParaRPr lang="en-GB" sz="2800" dirty="0"/>
          </a:p>
          <a:p>
            <a:endParaRPr lang="en-GB" sz="2800" dirty="0"/>
          </a:p>
          <a:p>
            <a:endParaRPr lang="en-GB" sz="2800" dirty="0"/>
          </a:p>
          <a:p>
            <a:endParaRPr lang="en-GB" sz="2800" dirty="0"/>
          </a:p>
        </p:txBody>
      </p:sp>
      <p:pic>
        <p:nvPicPr>
          <p:cNvPr id="2050" name="Picture 2">
            <a:extLst>
              <a:ext uri="{FF2B5EF4-FFF2-40B4-BE49-F238E27FC236}">
                <a16:creationId xmlns:a16="http://schemas.microsoft.com/office/drawing/2014/main" id="{06B7FFDC-F04B-72F7-74EF-281E925F58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26"/>
          <a:stretch/>
        </p:blipFill>
        <p:spPr bwMode="auto">
          <a:xfrm>
            <a:off x="13258800" y="1714500"/>
            <a:ext cx="4867071" cy="5718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0688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1B70-BF5C-E9A5-60E9-05DE2F93EFA0}"/>
              </a:ext>
            </a:extLst>
          </p:cNvPr>
          <p:cNvSpPr>
            <a:spLocks noGrp="1"/>
          </p:cNvSpPr>
          <p:nvPr>
            <p:ph type="title"/>
          </p:nvPr>
        </p:nvSpPr>
        <p:spPr/>
        <p:txBody>
          <a:bodyPr/>
          <a:lstStyle/>
          <a:p>
            <a:r>
              <a:rPr lang="en-GB" dirty="0"/>
              <a:t>Appendix: How is PRT Protected</a:t>
            </a:r>
          </a:p>
        </p:txBody>
      </p:sp>
      <p:pic>
        <p:nvPicPr>
          <p:cNvPr id="1026" name="Picture 2">
            <a:extLst>
              <a:ext uri="{FF2B5EF4-FFF2-40B4-BE49-F238E27FC236}">
                <a16:creationId xmlns:a16="http://schemas.microsoft.com/office/drawing/2014/main" id="{0EC507EE-4088-E7B6-C7CC-AACFCFB7A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948201"/>
            <a:ext cx="8534400" cy="8338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9160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0D62-8AA0-2C6D-557B-99B17BA8F4F1}"/>
              </a:ext>
            </a:extLst>
          </p:cNvPr>
          <p:cNvSpPr>
            <a:spLocks noGrp="1"/>
          </p:cNvSpPr>
          <p:nvPr>
            <p:ph type="title"/>
          </p:nvPr>
        </p:nvSpPr>
        <p:spPr/>
        <p:txBody>
          <a:bodyPr/>
          <a:lstStyle/>
          <a:p>
            <a:r>
              <a:rPr lang="en-GB" dirty="0"/>
              <a:t>Appendix: PRT Renewal</a:t>
            </a:r>
          </a:p>
        </p:txBody>
      </p:sp>
      <p:sp>
        <p:nvSpPr>
          <p:cNvPr id="3" name="Text Placeholder 2">
            <a:extLst>
              <a:ext uri="{FF2B5EF4-FFF2-40B4-BE49-F238E27FC236}">
                <a16:creationId xmlns:a16="http://schemas.microsoft.com/office/drawing/2014/main" id="{A6A8A0F2-2E01-CACD-9B00-5340F16796D0}"/>
              </a:ext>
            </a:extLst>
          </p:cNvPr>
          <p:cNvSpPr>
            <a:spLocks noGrp="1"/>
          </p:cNvSpPr>
          <p:nvPr>
            <p:ph type="body" sz="quarter" idx="10"/>
          </p:nvPr>
        </p:nvSpPr>
        <p:spPr>
          <a:xfrm>
            <a:off x="3375664" y="3709034"/>
            <a:ext cx="14043327" cy="5236394"/>
          </a:xfrm>
        </p:spPr>
        <p:txBody>
          <a:bodyPr>
            <a:normAutofit/>
          </a:bodyPr>
          <a:lstStyle/>
          <a:p>
            <a:endParaRPr lang="en-GB" dirty="0"/>
          </a:p>
        </p:txBody>
      </p:sp>
      <p:pic>
        <p:nvPicPr>
          <p:cNvPr id="2050" name="Picture 2" descr="PRT renewal in subsequent logons">
            <a:extLst>
              <a:ext uri="{FF2B5EF4-FFF2-40B4-BE49-F238E27FC236}">
                <a16:creationId xmlns:a16="http://schemas.microsoft.com/office/drawing/2014/main" id="{4D87CD48-E71E-C7C7-CD28-134ABAA94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400300"/>
            <a:ext cx="8610600" cy="835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8207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573B-DEF9-235C-E1F7-9A8CEF4D0FAA}"/>
              </a:ext>
            </a:extLst>
          </p:cNvPr>
          <p:cNvSpPr>
            <a:spLocks noGrp="1"/>
          </p:cNvSpPr>
          <p:nvPr>
            <p:ph type="title"/>
          </p:nvPr>
        </p:nvSpPr>
        <p:spPr/>
        <p:txBody>
          <a:bodyPr/>
          <a:lstStyle/>
          <a:p>
            <a:r>
              <a:rPr lang="en-GB" dirty="0"/>
              <a:t>Appendix: Non-interactive Sign-in logs</a:t>
            </a:r>
          </a:p>
        </p:txBody>
      </p:sp>
      <p:sp>
        <p:nvSpPr>
          <p:cNvPr id="3" name="Text Placeholder 2">
            <a:extLst>
              <a:ext uri="{FF2B5EF4-FFF2-40B4-BE49-F238E27FC236}">
                <a16:creationId xmlns:a16="http://schemas.microsoft.com/office/drawing/2014/main" id="{E0BF6941-ECB7-10D9-44E8-413B04F4055F}"/>
              </a:ext>
            </a:extLst>
          </p:cNvPr>
          <p:cNvSpPr>
            <a:spLocks noGrp="1"/>
          </p:cNvSpPr>
          <p:nvPr>
            <p:ph type="body" sz="quarter" idx="10"/>
          </p:nvPr>
        </p:nvSpPr>
        <p:spPr/>
        <p:txBody>
          <a:bodyPr>
            <a:normAutofit fontScale="85000" lnSpcReduction="20000"/>
          </a:bodyPr>
          <a:lstStyle/>
          <a:p>
            <a:pPr marL="0" indent="0">
              <a:buNone/>
            </a:pPr>
            <a:r>
              <a:rPr lang="en-GB" dirty="0"/>
              <a:t>Non-interactive user sign-ins are sign-ins that were performed by a client app or an OS component on behalf of a user. Like interactive user sign-ins, these sign-ins are done on behalf of a user. Unlike interactive user sign-ins, these sign-ins do not require the user to supply an Authentication factor. Instead, the device or client app uses a token or code to authenticate or access a resource on behalf of a user. In general, the user will perceive these sign-ins as happening in the background of the user’s activity.</a:t>
            </a:r>
          </a:p>
          <a:p>
            <a:endParaRPr lang="en-GB" dirty="0"/>
          </a:p>
          <a:p>
            <a:r>
              <a:rPr lang="en-GB" dirty="0"/>
              <a:t>Some activity that is captured in these logs:</a:t>
            </a:r>
          </a:p>
          <a:p>
            <a:endParaRPr lang="en-GB" dirty="0"/>
          </a:p>
          <a:p>
            <a:r>
              <a:rPr lang="en-GB" dirty="0"/>
              <a:t>A client app uses an OAuth 2.0 refresh token to get an access token.</a:t>
            </a:r>
          </a:p>
          <a:p>
            <a:r>
              <a:rPr lang="en-GB" dirty="0"/>
              <a:t>A client uses an OAuth 2.0 authorization code to get an access token and refresh token.</a:t>
            </a:r>
          </a:p>
          <a:p>
            <a:r>
              <a:rPr lang="en-GB" dirty="0"/>
              <a:t>A user performs single sign-on (SSO) to a web or Windows app on an Azure AD joined PC.</a:t>
            </a:r>
          </a:p>
          <a:p>
            <a:r>
              <a:rPr lang="en-GB" dirty="0"/>
              <a:t>A user signs in to a second Microsoft Office app while they have a session on a mobile device using FOCI (Family of Client IDs).</a:t>
            </a:r>
          </a:p>
          <a:p>
            <a:endParaRPr lang="en-GB" dirty="0"/>
          </a:p>
          <a:p>
            <a:r>
              <a:rPr lang="en-GB" dirty="0"/>
              <a:t>https://techcommunity.microsoft.com/t5/microsoft-sentinel-blog/non-interactive-logins-minimizing-the-blind-spot/ba-p/2287932</a:t>
            </a:r>
          </a:p>
        </p:txBody>
      </p:sp>
    </p:spTree>
    <p:extLst>
      <p:ext uri="{BB962C8B-B14F-4D97-AF65-F5344CB8AC3E}">
        <p14:creationId xmlns:p14="http://schemas.microsoft.com/office/powerpoint/2010/main" val="7065374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3F8-0C3C-3552-2825-F18B4F23231C}"/>
              </a:ext>
            </a:extLst>
          </p:cNvPr>
          <p:cNvSpPr>
            <a:spLocks noGrp="1"/>
          </p:cNvSpPr>
          <p:nvPr>
            <p:ph type="title"/>
          </p:nvPr>
        </p:nvSpPr>
        <p:spPr/>
        <p:txBody>
          <a:bodyPr/>
          <a:lstStyle/>
          <a:p>
            <a:r>
              <a:rPr lang="en-GB" dirty="0"/>
              <a:t>Appendix: My Apps Scope</a:t>
            </a:r>
          </a:p>
        </p:txBody>
      </p:sp>
      <p:sp>
        <p:nvSpPr>
          <p:cNvPr id="3" name="Text Placeholder 2">
            <a:extLst>
              <a:ext uri="{FF2B5EF4-FFF2-40B4-BE49-F238E27FC236}">
                <a16:creationId xmlns:a16="http://schemas.microsoft.com/office/drawing/2014/main" id="{A8A07FB7-CBE2-61E1-055C-4AE2056A01FE}"/>
              </a:ext>
            </a:extLst>
          </p:cNvPr>
          <p:cNvSpPr>
            <a:spLocks noGrp="1"/>
          </p:cNvSpPr>
          <p:nvPr>
            <p:ph type="body" sz="quarter" idx="10"/>
          </p:nvPr>
        </p:nvSpPr>
        <p:spPr/>
        <p:txBody>
          <a:bodyPr/>
          <a:lstStyle/>
          <a:p>
            <a:endParaRPr lang="en-GB" dirty="0"/>
          </a:p>
        </p:txBody>
      </p:sp>
      <p:pic>
        <p:nvPicPr>
          <p:cNvPr id="4" name="Picture 3">
            <a:extLst>
              <a:ext uri="{FF2B5EF4-FFF2-40B4-BE49-F238E27FC236}">
                <a16:creationId xmlns:a16="http://schemas.microsoft.com/office/drawing/2014/main" id="{AA6FBFF1-EA7D-4DB8-0C92-24434D176699}"/>
              </a:ext>
            </a:extLst>
          </p:cNvPr>
          <p:cNvPicPr>
            <a:picLocks noChangeAspect="1"/>
          </p:cNvPicPr>
          <p:nvPr/>
        </p:nvPicPr>
        <p:blipFill>
          <a:blip r:embed="rId2"/>
          <a:stretch>
            <a:fillRect/>
          </a:stretch>
        </p:blipFill>
        <p:spPr>
          <a:xfrm>
            <a:off x="3352800" y="3193419"/>
            <a:ext cx="10903790" cy="6400800"/>
          </a:xfrm>
          <a:prstGeom prst="rect">
            <a:avLst/>
          </a:prstGeom>
        </p:spPr>
      </p:pic>
    </p:spTree>
    <p:extLst>
      <p:ext uri="{BB962C8B-B14F-4D97-AF65-F5344CB8AC3E}">
        <p14:creationId xmlns:p14="http://schemas.microsoft.com/office/powerpoint/2010/main" val="21660193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7921-2E78-8CC7-9356-DA53A019B687}"/>
              </a:ext>
            </a:extLst>
          </p:cNvPr>
          <p:cNvSpPr>
            <a:spLocks noGrp="1"/>
          </p:cNvSpPr>
          <p:nvPr>
            <p:ph type="title"/>
          </p:nvPr>
        </p:nvSpPr>
        <p:spPr/>
        <p:txBody>
          <a:bodyPr/>
          <a:lstStyle/>
          <a:p>
            <a:r>
              <a:rPr lang="en-GB" dirty="0"/>
              <a:t>Appendix: How does PRT get an MFA Claim?</a:t>
            </a:r>
          </a:p>
        </p:txBody>
      </p:sp>
      <p:sp>
        <p:nvSpPr>
          <p:cNvPr id="3" name="Text Placeholder 2">
            <a:extLst>
              <a:ext uri="{FF2B5EF4-FFF2-40B4-BE49-F238E27FC236}">
                <a16:creationId xmlns:a16="http://schemas.microsoft.com/office/drawing/2014/main" id="{566D4954-E537-08A1-C22C-0BBF1B4A64A4}"/>
              </a:ext>
            </a:extLst>
          </p:cNvPr>
          <p:cNvSpPr>
            <a:spLocks noGrp="1"/>
          </p:cNvSpPr>
          <p:nvPr>
            <p:ph type="body" sz="quarter" idx="10"/>
          </p:nvPr>
        </p:nvSpPr>
        <p:spPr/>
        <p:txBody>
          <a:bodyPr>
            <a:normAutofit fontScale="70000" lnSpcReduction="20000"/>
          </a:bodyPr>
          <a:lstStyle/>
          <a:p>
            <a:r>
              <a:rPr lang="en-GB" dirty="0"/>
              <a:t>When an MFA-based PRT is used to request tokens for applications, the MFA claim is transferred to those app tokens. This functionality provides a seamless experience to users by preventing MFA challenge for every app that requires it. A PRT can get an MFA claim in the following ways:</a:t>
            </a:r>
          </a:p>
          <a:p>
            <a:endParaRPr lang="en-GB" dirty="0"/>
          </a:p>
          <a:p>
            <a:r>
              <a:rPr lang="en-GB" dirty="0"/>
              <a:t>Sign in with Windows Hello for Business: Windows Hello for Business replaces passwords and uses cryptographic keys to provide strong two-factor authentication. Windows Hello for Business is specific to a user on a device, and itself requires MFA to provision. When a user logs in with Windows Hello for Business, the user's PRT gets an MFA claim. This scenario also applies to users logging in with smart cards if smart card authentication produces an MFA claim from AD FS.</a:t>
            </a:r>
          </a:p>
          <a:p>
            <a:r>
              <a:rPr lang="en-GB" dirty="0"/>
              <a:t>As Windows Hello for Business is considered multifactor authentication, the MFA claim is updated when the PRT itself is refreshed, so the MFA duration will continually extend when users sign in with Windows Hello for Business.</a:t>
            </a:r>
          </a:p>
          <a:p>
            <a:r>
              <a:rPr lang="en-GB" dirty="0"/>
              <a:t>MFA during WAM interactive sign in: During a token request through WAM, if a user is required to do MFA to access the app, the PRT that is renewed during this interaction is imprinted with an MFA claim.</a:t>
            </a:r>
          </a:p>
          <a:p>
            <a:r>
              <a:rPr lang="en-GB" dirty="0"/>
              <a:t>In this case, the MFA claim isn't updated continuously, so the MFA duration is based on the lifetime set on the directory.</a:t>
            </a:r>
          </a:p>
          <a:p>
            <a:r>
              <a:rPr lang="en-GB" dirty="0"/>
              <a:t>When a previous existing PRT and RT are used for access to an app, the PRT and RT are regarded as the first proof of authentication. A new RT is required with a second proof and an imprinted MFA claim. This process also issues a new PRT and RT.</a:t>
            </a:r>
          </a:p>
          <a:p>
            <a:r>
              <a:rPr lang="en-GB" dirty="0"/>
              <a:t>Windows 10 or newer maintain a partitioned list of PRTs for each credential. So, there's a PRT for each of Windows Hello for Business, password, or smart card. This partitioning ensures that MFA claims are isolated based on the credential used, and not mixed up during token requests.</a:t>
            </a:r>
          </a:p>
        </p:txBody>
      </p:sp>
    </p:spTree>
    <p:extLst>
      <p:ext uri="{BB962C8B-B14F-4D97-AF65-F5344CB8AC3E}">
        <p14:creationId xmlns:p14="http://schemas.microsoft.com/office/powerpoint/2010/main" val="3149653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AD78-DFD1-226B-14F9-2F70FE2FF5E3}"/>
              </a:ext>
            </a:extLst>
          </p:cNvPr>
          <p:cNvSpPr>
            <a:spLocks noGrp="1"/>
          </p:cNvSpPr>
          <p:nvPr>
            <p:ph type="title"/>
          </p:nvPr>
        </p:nvSpPr>
        <p:spPr/>
        <p:txBody>
          <a:bodyPr/>
          <a:lstStyle/>
          <a:p>
            <a:r>
              <a:rPr lang="en-GB" dirty="0"/>
              <a:t>Appendix: OAuth 2.0 - Refresh Token and Rotation (1)</a:t>
            </a:r>
          </a:p>
        </p:txBody>
      </p:sp>
      <p:sp>
        <p:nvSpPr>
          <p:cNvPr id="3" name="Text Placeholder 2">
            <a:extLst>
              <a:ext uri="{FF2B5EF4-FFF2-40B4-BE49-F238E27FC236}">
                <a16:creationId xmlns:a16="http://schemas.microsoft.com/office/drawing/2014/main" id="{69A68CA9-3D1A-A23D-42A0-AC02C5D7C6DF}"/>
              </a:ext>
            </a:extLst>
          </p:cNvPr>
          <p:cNvSpPr>
            <a:spLocks noGrp="1"/>
          </p:cNvSpPr>
          <p:nvPr>
            <p:ph type="body" sz="quarter" idx="10"/>
          </p:nvPr>
        </p:nvSpPr>
        <p:spPr>
          <a:xfrm>
            <a:off x="2745483" y="4662669"/>
            <a:ext cx="12434195" cy="4231133"/>
          </a:xfrm>
        </p:spPr>
        <p:txBody>
          <a:bodyPr/>
          <a:lstStyle/>
          <a:p>
            <a:endParaRPr lang="en-GB" dirty="0"/>
          </a:p>
        </p:txBody>
      </p:sp>
      <p:pic>
        <p:nvPicPr>
          <p:cNvPr id="2050" name="Picture 2" descr="Scenario 1: Refresh Token Reuse">
            <a:extLst>
              <a:ext uri="{FF2B5EF4-FFF2-40B4-BE49-F238E27FC236}">
                <a16:creationId xmlns:a16="http://schemas.microsoft.com/office/drawing/2014/main" id="{7EE177DB-4543-4966-9CFF-00500A361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7098"/>
            <a:ext cx="12954000" cy="728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2779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A68CA9-3D1A-A23D-42A0-AC02C5D7C6DF}"/>
              </a:ext>
            </a:extLst>
          </p:cNvPr>
          <p:cNvSpPr>
            <a:spLocks noGrp="1"/>
          </p:cNvSpPr>
          <p:nvPr>
            <p:ph type="body" sz="quarter" idx="10"/>
          </p:nvPr>
        </p:nvSpPr>
        <p:spPr>
          <a:xfrm>
            <a:off x="3580141" y="5513450"/>
            <a:ext cx="9377455" cy="3175566"/>
          </a:xfrm>
        </p:spPr>
        <p:txBody>
          <a:bodyPr/>
          <a:lstStyle/>
          <a:p>
            <a:endParaRPr lang="en-GB" dirty="0"/>
          </a:p>
        </p:txBody>
      </p:sp>
      <p:sp>
        <p:nvSpPr>
          <p:cNvPr id="4" name="Title 3">
            <a:extLst>
              <a:ext uri="{FF2B5EF4-FFF2-40B4-BE49-F238E27FC236}">
                <a16:creationId xmlns:a16="http://schemas.microsoft.com/office/drawing/2014/main" id="{21373D49-4B42-D01C-BF07-D36E618F5EAE}"/>
              </a:ext>
            </a:extLst>
          </p:cNvPr>
          <p:cNvSpPr>
            <a:spLocks noGrp="1"/>
          </p:cNvSpPr>
          <p:nvPr>
            <p:ph type="title"/>
          </p:nvPr>
        </p:nvSpPr>
        <p:spPr/>
        <p:txBody>
          <a:bodyPr/>
          <a:lstStyle/>
          <a:p>
            <a:r>
              <a:rPr lang="en-GB" dirty="0"/>
              <a:t>Appendix: OAuth 2.0 - Refresh Token and Rotation (2)</a:t>
            </a:r>
          </a:p>
        </p:txBody>
      </p:sp>
      <p:pic>
        <p:nvPicPr>
          <p:cNvPr id="3074" name="Picture 2" descr="Scenario 2: Refresh Token Reuse">
            <a:extLst>
              <a:ext uri="{FF2B5EF4-FFF2-40B4-BE49-F238E27FC236}">
                <a16:creationId xmlns:a16="http://schemas.microsoft.com/office/drawing/2014/main" id="{99D7D0DD-1363-9E27-5279-53D99E61E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718" y="2324100"/>
            <a:ext cx="13792200" cy="775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4573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9F35-F8F8-2608-3413-B1BA92A09207}"/>
              </a:ext>
            </a:extLst>
          </p:cNvPr>
          <p:cNvSpPr>
            <a:spLocks noGrp="1"/>
          </p:cNvSpPr>
          <p:nvPr>
            <p:ph type="title"/>
          </p:nvPr>
        </p:nvSpPr>
        <p:spPr/>
        <p:txBody>
          <a:bodyPr/>
          <a:lstStyle/>
          <a:p>
            <a:r>
              <a:rPr lang="en-GB" dirty="0"/>
              <a:t>Appendix: CAE Abuse</a:t>
            </a:r>
          </a:p>
        </p:txBody>
      </p:sp>
      <p:sp>
        <p:nvSpPr>
          <p:cNvPr id="3" name="Text Placeholder 2">
            <a:extLst>
              <a:ext uri="{FF2B5EF4-FFF2-40B4-BE49-F238E27FC236}">
                <a16:creationId xmlns:a16="http://schemas.microsoft.com/office/drawing/2014/main" id="{0AC5A27F-91D5-37AB-64CC-CE95F7C6DC6D}"/>
              </a:ext>
            </a:extLst>
          </p:cNvPr>
          <p:cNvSpPr>
            <a:spLocks noGrp="1"/>
          </p:cNvSpPr>
          <p:nvPr>
            <p:ph type="body" sz="quarter" idx="10"/>
          </p:nvPr>
        </p:nvSpPr>
        <p:spPr>
          <a:xfrm>
            <a:off x="1920922" y="3442117"/>
            <a:ext cx="14852815" cy="6130286"/>
          </a:xfrm>
        </p:spPr>
        <p:txBody>
          <a:bodyPr/>
          <a:lstStyle/>
          <a:p>
            <a:endParaRPr lang="en-GB" dirty="0"/>
          </a:p>
        </p:txBody>
      </p:sp>
      <p:pic>
        <p:nvPicPr>
          <p:cNvPr id="5122" name="Picture 2">
            <a:extLst>
              <a:ext uri="{FF2B5EF4-FFF2-40B4-BE49-F238E27FC236}">
                <a16:creationId xmlns:a16="http://schemas.microsoft.com/office/drawing/2014/main" id="{32383486-D55D-884B-2084-79EDBD6FC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641" y="2095500"/>
            <a:ext cx="11798718" cy="7341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4218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70EE-4A47-DD0A-1849-BD7C9F1825A3}"/>
              </a:ext>
            </a:extLst>
          </p:cNvPr>
          <p:cNvSpPr>
            <a:spLocks noGrp="1"/>
          </p:cNvSpPr>
          <p:nvPr>
            <p:ph type="title"/>
          </p:nvPr>
        </p:nvSpPr>
        <p:spPr/>
        <p:txBody>
          <a:bodyPr/>
          <a:lstStyle/>
          <a:p>
            <a:r>
              <a:rPr lang="en-GB" dirty="0"/>
              <a:t>Appendix: SIF Evaluation</a:t>
            </a:r>
          </a:p>
        </p:txBody>
      </p:sp>
      <p:sp>
        <p:nvSpPr>
          <p:cNvPr id="3" name="Text Placeholder 2">
            <a:extLst>
              <a:ext uri="{FF2B5EF4-FFF2-40B4-BE49-F238E27FC236}">
                <a16:creationId xmlns:a16="http://schemas.microsoft.com/office/drawing/2014/main" id="{4EDFF7D1-A2A6-C644-E587-86F3F948AC52}"/>
              </a:ext>
            </a:extLst>
          </p:cNvPr>
          <p:cNvSpPr>
            <a:spLocks noGrp="1"/>
          </p:cNvSpPr>
          <p:nvPr>
            <p:ph type="body" sz="quarter" idx="10"/>
          </p:nvPr>
        </p:nvSpPr>
        <p:spPr>
          <a:xfrm>
            <a:off x="1470985" y="4845983"/>
            <a:ext cx="15156493" cy="5309128"/>
          </a:xfrm>
        </p:spPr>
        <p:txBody>
          <a:bodyPr/>
          <a:lstStyle/>
          <a:p>
            <a:endParaRPr lang="en-GB" dirty="0"/>
          </a:p>
        </p:txBody>
      </p:sp>
      <p:pic>
        <p:nvPicPr>
          <p:cNvPr id="1026" name="Picture 2" descr="A diagram showing how Sign in frequency and MFA work together.">
            <a:extLst>
              <a:ext uri="{FF2B5EF4-FFF2-40B4-BE49-F238E27FC236}">
                <a16:creationId xmlns:a16="http://schemas.microsoft.com/office/drawing/2014/main" id="{7B282414-B2CA-51F4-C297-8E2D440D6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757884"/>
            <a:ext cx="9240838" cy="83972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hlinkClick r:id="rId4" action="ppaction://hlinksldjump"/>
            <a:extLst>
              <a:ext uri="{FF2B5EF4-FFF2-40B4-BE49-F238E27FC236}">
                <a16:creationId xmlns:a16="http://schemas.microsoft.com/office/drawing/2014/main" id="{BB1774BA-9FA5-6C4D-8560-EBBAE12A35D9}"/>
              </a:ext>
            </a:extLst>
          </p:cNvPr>
          <p:cNvSpPr/>
          <p:nvPr/>
        </p:nvSpPr>
        <p:spPr>
          <a:xfrm>
            <a:off x="15087600" y="8191500"/>
            <a:ext cx="1143000" cy="838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Go Back</a:t>
            </a:r>
          </a:p>
          <a:p>
            <a:pPr algn="ctr"/>
            <a:endParaRPr lang="en-GB" dirty="0"/>
          </a:p>
        </p:txBody>
      </p:sp>
    </p:spTree>
    <p:extLst>
      <p:ext uri="{BB962C8B-B14F-4D97-AF65-F5344CB8AC3E}">
        <p14:creationId xmlns:p14="http://schemas.microsoft.com/office/powerpoint/2010/main" val="12790453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9261-5D2D-7221-A1D2-34E9738F607D}"/>
              </a:ext>
            </a:extLst>
          </p:cNvPr>
          <p:cNvSpPr>
            <a:spLocks noGrp="1"/>
          </p:cNvSpPr>
          <p:nvPr>
            <p:ph type="title"/>
          </p:nvPr>
        </p:nvSpPr>
        <p:spPr/>
        <p:txBody>
          <a:bodyPr/>
          <a:lstStyle/>
          <a:p>
            <a:r>
              <a:rPr lang="en-GB" dirty="0"/>
              <a:t>Appendix: Tokens on Managed Windows hosts</a:t>
            </a:r>
          </a:p>
        </p:txBody>
      </p:sp>
      <p:sp>
        <p:nvSpPr>
          <p:cNvPr id="3" name="Text Placeholder 2">
            <a:extLst>
              <a:ext uri="{FF2B5EF4-FFF2-40B4-BE49-F238E27FC236}">
                <a16:creationId xmlns:a16="http://schemas.microsoft.com/office/drawing/2014/main" id="{34BDB66D-2368-7059-C937-C8042D818B29}"/>
              </a:ext>
            </a:extLst>
          </p:cNvPr>
          <p:cNvSpPr>
            <a:spLocks noGrp="1"/>
          </p:cNvSpPr>
          <p:nvPr>
            <p:ph type="body" sz="quarter" idx="10"/>
          </p:nvPr>
        </p:nvSpPr>
        <p:spPr>
          <a:xfrm>
            <a:off x="138115" y="2612071"/>
            <a:ext cx="17554158" cy="7276470"/>
          </a:xfrm>
        </p:spPr>
        <p:txBody>
          <a:bodyPr/>
          <a:lstStyle/>
          <a:p>
            <a:endParaRPr lang="en-GB" dirty="0"/>
          </a:p>
        </p:txBody>
      </p:sp>
      <p:pic>
        <p:nvPicPr>
          <p:cNvPr id="1026" name="Picture 2">
            <a:extLst>
              <a:ext uri="{FF2B5EF4-FFF2-40B4-BE49-F238E27FC236}">
                <a16:creationId xmlns:a16="http://schemas.microsoft.com/office/drawing/2014/main" id="{F68E2F4B-B37E-DEF0-6E04-AC1974D44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681" y="2171700"/>
            <a:ext cx="13535025" cy="785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466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BE78-8871-A4E8-C281-7FE24E933DBE}"/>
              </a:ext>
            </a:extLst>
          </p:cNvPr>
          <p:cNvSpPr>
            <a:spLocks noGrp="1"/>
          </p:cNvSpPr>
          <p:nvPr>
            <p:ph type="title"/>
          </p:nvPr>
        </p:nvSpPr>
        <p:spPr/>
        <p:txBody>
          <a:bodyPr/>
          <a:lstStyle/>
          <a:p>
            <a:r>
              <a:rPr lang="en-GB" dirty="0"/>
              <a:t>Question Time!</a:t>
            </a:r>
          </a:p>
        </p:txBody>
      </p:sp>
      <p:sp>
        <p:nvSpPr>
          <p:cNvPr id="3" name="Text Placeholder 2">
            <a:extLst>
              <a:ext uri="{FF2B5EF4-FFF2-40B4-BE49-F238E27FC236}">
                <a16:creationId xmlns:a16="http://schemas.microsoft.com/office/drawing/2014/main" id="{077811E5-053C-346F-F3F3-D4674CE032D1}"/>
              </a:ext>
            </a:extLst>
          </p:cNvPr>
          <p:cNvSpPr>
            <a:spLocks noGrp="1"/>
          </p:cNvSpPr>
          <p:nvPr>
            <p:ph type="body" sz="quarter" idx="10"/>
          </p:nvPr>
        </p:nvSpPr>
        <p:spPr/>
        <p:txBody>
          <a:bodyPr>
            <a:normAutofit/>
          </a:bodyPr>
          <a:lstStyle/>
          <a:p>
            <a:pPr marL="0" indent="0">
              <a:buNone/>
            </a:pPr>
            <a:r>
              <a:rPr lang="en-GB" sz="9600" dirty="0"/>
              <a:t>If Number matching MFA can be bypassed, what can we do to stop an attacker from compromising an account?</a:t>
            </a:r>
          </a:p>
        </p:txBody>
      </p:sp>
      <p:sp>
        <p:nvSpPr>
          <p:cNvPr id="4" name="TextBox 3">
            <a:extLst>
              <a:ext uri="{FF2B5EF4-FFF2-40B4-BE49-F238E27FC236}">
                <a16:creationId xmlns:a16="http://schemas.microsoft.com/office/drawing/2014/main" id="{6C19B21A-7BE7-3185-0719-2E4B91830AE8}"/>
              </a:ext>
            </a:extLst>
          </p:cNvPr>
          <p:cNvSpPr txBox="1"/>
          <p:nvPr/>
        </p:nvSpPr>
        <p:spPr>
          <a:xfrm>
            <a:off x="8153400" y="7658101"/>
            <a:ext cx="9144000" cy="2062103"/>
          </a:xfrm>
          <a:prstGeom prst="rect">
            <a:avLst/>
          </a:prstGeom>
          <a:noFill/>
        </p:spPr>
        <p:txBody>
          <a:bodyPr wrap="square" rtlCol="0">
            <a:spAutoFit/>
          </a:bodyPr>
          <a:lstStyle/>
          <a:p>
            <a:r>
              <a:rPr lang="en-GB" sz="3200" dirty="0">
                <a:solidFill>
                  <a:srgbClr val="FF0000"/>
                </a:solidFill>
              </a:rPr>
              <a:t>Disclaimer: This is a prevention heavy talk</a:t>
            </a:r>
          </a:p>
          <a:p>
            <a:endParaRPr lang="en-GB" sz="3200" dirty="0">
              <a:solidFill>
                <a:srgbClr val="FF0000"/>
              </a:solidFill>
            </a:endParaRPr>
          </a:p>
          <a:p>
            <a:r>
              <a:rPr lang="en-GB" sz="3200" dirty="0">
                <a:solidFill>
                  <a:srgbClr val="FF0000"/>
                </a:solidFill>
              </a:rPr>
              <a:t>Your Risk appetite depends on you, don’t feel like you must implement everything! </a:t>
            </a:r>
          </a:p>
        </p:txBody>
      </p:sp>
    </p:spTree>
    <p:extLst>
      <p:ext uri="{BB962C8B-B14F-4D97-AF65-F5344CB8AC3E}">
        <p14:creationId xmlns:p14="http://schemas.microsoft.com/office/powerpoint/2010/main" val="29033563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060F-CFA5-9707-B82E-20F18B5F6E94}"/>
              </a:ext>
            </a:extLst>
          </p:cNvPr>
          <p:cNvSpPr>
            <a:spLocks noGrp="1"/>
          </p:cNvSpPr>
          <p:nvPr>
            <p:ph type="title"/>
          </p:nvPr>
        </p:nvSpPr>
        <p:spPr/>
        <p:txBody>
          <a:bodyPr/>
          <a:lstStyle/>
          <a:p>
            <a:r>
              <a:rPr lang="en-GB" dirty="0"/>
              <a:t>Appendix: </a:t>
            </a:r>
            <a:r>
              <a:rPr lang="en-GB"/>
              <a:t>PRT Response Decoded</a:t>
            </a:r>
          </a:p>
        </p:txBody>
      </p:sp>
      <p:pic>
        <p:nvPicPr>
          <p:cNvPr id="2052" name="Picture 4">
            <a:extLst>
              <a:ext uri="{FF2B5EF4-FFF2-40B4-BE49-F238E27FC236}">
                <a16:creationId xmlns:a16="http://schemas.microsoft.com/office/drawing/2014/main" id="{CC85D2F6-6AB4-A17F-A6B1-9F987BC2C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162300"/>
            <a:ext cx="12573000" cy="4695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BD231B-79D0-6F58-AF6A-CDF19C3F5D19}"/>
              </a:ext>
            </a:extLst>
          </p:cNvPr>
          <p:cNvSpPr txBox="1"/>
          <p:nvPr/>
        </p:nvSpPr>
        <p:spPr>
          <a:xfrm>
            <a:off x="5257800" y="8953500"/>
            <a:ext cx="6272743" cy="369332"/>
          </a:xfrm>
          <a:prstGeom prst="rect">
            <a:avLst/>
          </a:prstGeom>
          <a:noFill/>
        </p:spPr>
        <p:txBody>
          <a:bodyPr wrap="none" rtlCol="0">
            <a:spAutoFit/>
          </a:bodyPr>
          <a:lstStyle/>
          <a:p>
            <a:r>
              <a:rPr lang="en-GB" dirty="0">
                <a:hlinkClick r:id="rId4"/>
              </a:rPr>
              <a:t>Stealing and faking Azure AD device identities (aadinternals.com)</a:t>
            </a:r>
            <a:endParaRPr lang="en-GB" dirty="0"/>
          </a:p>
        </p:txBody>
      </p:sp>
    </p:spTree>
    <p:extLst>
      <p:ext uri="{BB962C8B-B14F-4D97-AF65-F5344CB8AC3E}">
        <p14:creationId xmlns:p14="http://schemas.microsoft.com/office/powerpoint/2010/main" val="36556350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C89C-940C-2A17-4D01-0F034D412A3A}"/>
              </a:ext>
            </a:extLst>
          </p:cNvPr>
          <p:cNvSpPr>
            <a:spLocks noGrp="1"/>
          </p:cNvSpPr>
          <p:nvPr>
            <p:ph type="title"/>
          </p:nvPr>
        </p:nvSpPr>
        <p:spPr/>
        <p:txBody>
          <a:bodyPr/>
          <a:lstStyle/>
          <a:p>
            <a:r>
              <a:rPr lang="en-GB" dirty="0"/>
              <a:t>Appendix: Netskope IOC KQL</a:t>
            </a:r>
          </a:p>
        </p:txBody>
      </p:sp>
      <p:sp>
        <p:nvSpPr>
          <p:cNvPr id="3" name="Text Placeholder 2">
            <a:extLst>
              <a:ext uri="{FF2B5EF4-FFF2-40B4-BE49-F238E27FC236}">
                <a16:creationId xmlns:a16="http://schemas.microsoft.com/office/drawing/2014/main" id="{294AF8E6-E761-127E-E8AE-390E64AD17E9}"/>
              </a:ext>
            </a:extLst>
          </p:cNvPr>
          <p:cNvSpPr>
            <a:spLocks noGrp="1"/>
          </p:cNvSpPr>
          <p:nvPr>
            <p:ph type="body" sz="quarter" idx="10"/>
          </p:nvPr>
        </p:nvSpPr>
        <p:spPr/>
        <p:txBody>
          <a:bodyPr>
            <a:normAutofit lnSpcReduction="10000"/>
          </a:bodyPr>
          <a:lstStyle/>
          <a:p>
            <a:r>
              <a:rPr lang="en-GB" dirty="0"/>
              <a:t>let </a:t>
            </a:r>
            <a:r>
              <a:rPr lang="en-GB" dirty="0" err="1"/>
              <a:t>NetskopeCloudflareWorkers</a:t>
            </a:r>
            <a:r>
              <a:rPr lang="en-GB" dirty="0"/>
              <a:t> = </a:t>
            </a:r>
            <a:r>
              <a:rPr lang="en-GB" dirty="0" err="1"/>
              <a:t>externaldata</a:t>
            </a:r>
            <a:r>
              <a:rPr lang="en-GB" dirty="0"/>
              <a:t>(Url: string)[@"</a:t>
            </a:r>
            <a:r>
              <a:rPr lang="en-GB" dirty="0">
                <a:hlinkClick r:id="rId2" tooltip="https://raw.githubusercontent.com/netskopeoss/netskopethreatlabsiocs/main/phishing/cloudflareworkers/iocs/readme.md%22]"/>
              </a:rPr>
              <a:t>https://raw.githubusercontent.com/netskopeoss/NetskopeThreatLabsIOCs/main/Phishing/CloudflareWorkers/IOCs/README.md"]</a:t>
            </a:r>
            <a:r>
              <a:rPr lang="en-GB" dirty="0"/>
              <a:t> with (format="csv", </a:t>
            </a:r>
            <a:r>
              <a:rPr lang="en-GB" dirty="0" err="1"/>
              <a:t>ignoreFirstRecord</a:t>
            </a:r>
            <a:r>
              <a:rPr lang="en-GB" dirty="0"/>
              <a:t>=True);</a:t>
            </a:r>
            <a:br>
              <a:rPr lang="en-GB" dirty="0"/>
            </a:br>
            <a:r>
              <a:rPr lang="en-GB" dirty="0"/>
              <a:t>let </a:t>
            </a:r>
            <a:r>
              <a:rPr lang="en-GB" dirty="0" err="1"/>
              <a:t>DomainList</a:t>
            </a:r>
            <a:r>
              <a:rPr lang="en-GB" dirty="0"/>
              <a:t> = </a:t>
            </a:r>
            <a:r>
              <a:rPr lang="en-GB" dirty="0" err="1"/>
              <a:t>NetskopeCloudflareWorkers</a:t>
            </a:r>
            <a:br>
              <a:rPr lang="en-GB" dirty="0"/>
            </a:br>
            <a:r>
              <a:rPr lang="en-GB" dirty="0"/>
              <a:t>| where </a:t>
            </a:r>
            <a:r>
              <a:rPr lang="en-GB" dirty="0" err="1"/>
              <a:t>Url</a:t>
            </a:r>
            <a:r>
              <a:rPr lang="en-GB" dirty="0"/>
              <a:t> &lt;&gt; "```text"</a:t>
            </a:r>
            <a:br>
              <a:rPr lang="en-GB" dirty="0"/>
            </a:br>
            <a:r>
              <a:rPr lang="en-GB" dirty="0"/>
              <a:t>| where </a:t>
            </a:r>
            <a:r>
              <a:rPr lang="en-GB" dirty="0" err="1"/>
              <a:t>Url</a:t>
            </a:r>
            <a:r>
              <a:rPr lang="en-GB" dirty="0"/>
              <a:t> &lt;&gt; "- **URLs**"</a:t>
            </a:r>
            <a:br>
              <a:rPr lang="en-GB" dirty="0"/>
            </a:br>
            <a:r>
              <a:rPr lang="en-GB" dirty="0"/>
              <a:t>| where </a:t>
            </a:r>
            <a:r>
              <a:rPr lang="en-GB" dirty="0" err="1"/>
              <a:t>Url</a:t>
            </a:r>
            <a:r>
              <a:rPr lang="en-GB" dirty="0"/>
              <a:t> &lt;&gt; "```"</a:t>
            </a:r>
            <a:br>
              <a:rPr lang="en-GB" dirty="0"/>
            </a:br>
            <a:r>
              <a:rPr lang="en-GB" dirty="0"/>
              <a:t>| extend domain = split(</a:t>
            </a:r>
            <a:r>
              <a:rPr lang="en-GB" dirty="0" err="1"/>
              <a:t>Url</a:t>
            </a:r>
            <a:r>
              <a:rPr lang="en-GB" dirty="0"/>
              <a:t>,'/')</a:t>
            </a:r>
            <a:br>
              <a:rPr lang="en-GB" dirty="0"/>
            </a:br>
            <a:r>
              <a:rPr lang="en-GB" dirty="0"/>
              <a:t>| extend domain = split(domain,'.')</a:t>
            </a:r>
            <a:br>
              <a:rPr lang="en-GB" dirty="0"/>
            </a:br>
            <a:r>
              <a:rPr lang="en-GB" dirty="0"/>
              <a:t>| extend </a:t>
            </a:r>
            <a:r>
              <a:rPr lang="en-GB" dirty="0" err="1"/>
              <a:t>url</a:t>
            </a:r>
            <a:r>
              <a:rPr lang="en-GB" dirty="0"/>
              <a:t> = </a:t>
            </a:r>
            <a:r>
              <a:rPr lang="en-GB" dirty="0" err="1"/>
              <a:t>strcat</a:t>
            </a:r>
            <a:r>
              <a:rPr lang="en-GB" dirty="0"/>
              <a:t>(domain[1],domain[2])</a:t>
            </a:r>
            <a:br>
              <a:rPr lang="en-GB" dirty="0"/>
            </a:br>
            <a:r>
              <a:rPr lang="en-GB" dirty="0"/>
              <a:t>| extend </a:t>
            </a:r>
            <a:r>
              <a:rPr lang="en-GB" dirty="0" err="1"/>
              <a:t>RemoteUrl</a:t>
            </a:r>
            <a:r>
              <a:rPr lang="en-GB" dirty="0"/>
              <a:t> = </a:t>
            </a:r>
            <a:r>
              <a:rPr lang="en-GB" dirty="0" err="1"/>
              <a:t>replace_string</a:t>
            </a:r>
            <a:r>
              <a:rPr lang="en-GB" dirty="0"/>
              <a:t>(</a:t>
            </a:r>
            <a:r>
              <a:rPr lang="en-GB" dirty="0" err="1"/>
              <a:t>url</a:t>
            </a:r>
            <a:r>
              <a:rPr lang="en-GB" dirty="0"/>
              <a:t>,'[.]','.')</a:t>
            </a:r>
            <a:br>
              <a:rPr lang="en-GB" dirty="0"/>
            </a:br>
            <a:r>
              <a:rPr lang="en-GB" dirty="0"/>
              <a:t>| project domain;</a:t>
            </a:r>
            <a:br>
              <a:rPr lang="en-GB" dirty="0"/>
            </a:br>
            <a:r>
              <a:rPr lang="en-GB" dirty="0" err="1"/>
              <a:t>DeviceNetworkEvents</a:t>
            </a:r>
            <a:br>
              <a:rPr lang="en-GB" dirty="0"/>
            </a:br>
            <a:r>
              <a:rPr lang="en-GB" dirty="0"/>
              <a:t>| where </a:t>
            </a:r>
            <a:r>
              <a:rPr lang="en-GB" dirty="0" err="1"/>
              <a:t>RemoteUrl</a:t>
            </a:r>
            <a:r>
              <a:rPr lang="en-GB" dirty="0"/>
              <a:t> in (</a:t>
            </a:r>
            <a:r>
              <a:rPr lang="en-GB" dirty="0" err="1"/>
              <a:t>DomainList</a:t>
            </a:r>
            <a:r>
              <a:rPr lang="en-GB" dirty="0"/>
              <a:t>)</a:t>
            </a:r>
          </a:p>
        </p:txBody>
      </p:sp>
    </p:spTree>
    <p:extLst>
      <p:ext uri="{BB962C8B-B14F-4D97-AF65-F5344CB8AC3E}">
        <p14:creationId xmlns:p14="http://schemas.microsoft.com/office/powerpoint/2010/main" val="3711976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C89C-940C-2A17-4D01-0F034D412A3A}"/>
              </a:ext>
            </a:extLst>
          </p:cNvPr>
          <p:cNvSpPr>
            <a:spLocks noGrp="1"/>
          </p:cNvSpPr>
          <p:nvPr>
            <p:ph type="title"/>
          </p:nvPr>
        </p:nvSpPr>
        <p:spPr/>
        <p:txBody>
          <a:bodyPr/>
          <a:lstStyle/>
          <a:p>
            <a:r>
              <a:rPr lang="en-GB" dirty="0"/>
              <a:t>Appendix: TPM Compliance</a:t>
            </a:r>
          </a:p>
        </p:txBody>
      </p:sp>
      <p:sp>
        <p:nvSpPr>
          <p:cNvPr id="3" name="Text Placeholder 2">
            <a:extLst>
              <a:ext uri="{FF2B5EF4-FFF2-40B4-BE49-F238E27FC236}">
                <a16:creationId xmlns:a16="http://schemas.microsoft.com/office/drawing/2014/main" id="{294AF8E6-E761-127E-E8AE-390E64AD17E9}"/>
              </a:ext>
            </a:extLst>
          </p:cNvPr>
          <p:cNvSpPr>
            <a:spLocks noGrp="1"/>
          </p:cNvSpPr>
          <p:nvPr>
            <p:ph type="body" sz="quarter" idx="10"/>
          </p:nvPr>
        </p:nvSpPr>
        <p:spPr>
          <a:xfrm>
            <a:off x="149646" y="1997708"/>
            <a:ext cx="17944840" cy="8098791"/>
          </a:xfrm>
        </p:spPr>
        <p:txBody>
          <a:bodyPr>
            <a:normAutofit lnSpcReduction="10000"/>
          </a:bodyPr>
          <a:lstStyle/>
          <a:p>
            <a:r>
              <a:rPr lang="en-GB" dirty="0">
                <a:hlinkClick r:id="rId3"/>
              </a:rPr>
              <a:t>https://github.com/Cloud-Architekt/AzureAD-Attack-Defense/</a:t>
            </a:r>
            <a:r>
              <a:rPr lang="en-GB" dirty="0"/>
              <a:t> </a:t>
            </a:r>
          </a:p>
          <a:p>
            <a:r>
              <a:rPr lang="en-GB" dirty="0"/>
              <a:t>MDM TPM Attest, block enrolment for devices that cannot attest TPM (enrolment restriction)</a:t>
            </a:r>
          </a:p>
          <a:p>
            <a:r>
              <a:rPr lang="en-GB" dirty="0"/>
              <a:t>Use Filter to Create Enrolment Restriction</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https://call4cloud.nl/2024/07/istpmattested-enrollment-attestation/</a:t>
            </a:r>
          </a:p>
        </p:txBody>
      </p:sp>
      <p:pic>
        <p:nvPicPr>
          <p:cNvPr id="1026" name="Picture 2">
            <a:extLst>
              <a:ext uri="{FF2B5EF4-FFF2-40B4-BE49-F238E27FC236}">
                <a16:creationId xmlns:a16="http://schemas.microsoft.com/office/drawing/2014/main" id="{3E85AD2F-56F5-9BC3-D939-BE62E680A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59971"/>
            <a:ext cx="10629640" cy="4695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EA24806-2E53-1103-37F7-9162CE54A3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97"/>
          <a:stretch/>
        </p:blipFill>
        <p:spPr bwMode="auto">
          <a:xfrm>
            <a:off x="10779286" y="5372100"/>
            <a:ext cx="7315200" cy="247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1405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1B72-25CB-2F96-3B41-C30818593845}"/>
              </a:ext>
            </a:extLst>
          </p:cNvPr>
          <p:cNvSpPr>
            <a:spLocks noGrp="1"/>
          </p:cNvSpPr>
          <p:nvPr>
            <p:ph type="title"/>
          </p:nvPr>
        </p:nvSpPr>
        <p:spPr/>
        <p:txBody>
          <a:bodyPr/>
          <a:lstStyle/>
          <a:p>
            <a:r>
              <a:rPr lang="en-GB" dirty="0"/>
              <a:t>Appendix</a:t>
            </a:r>
            <a:r>
              <a:rPr lang="en-GB"/>
              <a:t>: Browser </a:t>
            </a:r>
            <a:r>
              <a:rPr lang="en-GB" dirty="0"/>
              <a:t>in the middle (</a:t>
            </a:r>
            <a:r>
              <a:rPr lang="en-GB" dirty="0" err="1"/>
              <a:t>BiTM</a:t>
            </a:r>
            <a:r>
              <a:rPr lang="en-GB" dirty="0"/>
              <a:t>)</a:t>
            </a:r>
          </a:p>
        </p:txBody>
      </p:sp>
      <p:sp>
        <p:nvSpPr>
          <p:cNvPr id="3" name="Text Placeholder 2">
            <a:extLst>
              <a:ext uri="{FF2B5EF4-FFF2-40B4-BE49-F238E27FC236}">
                <a16:creationId xmlns:a16="http://schemas.microsoft.com/office/drawing/2014/main" id="{09F329EF-0176-B2D1-40CA-738957676E1A}"/>
              </a:ext>
            </a:extLst>
          </p:cNvPr>
          <p:cNvSpPr>
            <a:spLocks noGrp="1"/>
          </p:cNvSpPr>
          <p:nvPr>
            <p:ph type="body" sz="quarter" idx="10"/>
          </p:nvPr>
        </p:nvSpPr>
        <p:spPr/>
        <p:txBody>
          <a:bodyPr/>
          <a:lstStyle/>
          <a:p>
            <a:r>
              <a:rPr lang="en-GB" dirty="0"/>
              <a:t>Never seen one in the wild</a:t>
            </a:r>
          </a:p>
          <a:p>
            <a:r>
              <a:rPr lang="en-GB" dirty="0"/>
              <a:t>Two types I can think of: web streaming another PC and fake browser window</a:t>
            </a:r>
          </a:p>
          <a:p>
            <a:r>
              <a:rPr lang="en-GB" dirty="0"/>
              <a:t>Most of previous principles apply to both, notably though CSS warning is entirely defeated</a:t>
            </a:r>
          </a:p>
          <a:p>
            <a:r>
              <a:rPr lang="en-GB" dirty="0"/>
              <a:t>Web Stream will likely use WebRTC , not worth blocking </a:t>
            </a:r>
            <a:r>
              <a:rPr lang="en-GB" dirty="0" err="1"/>
              <a:t>webrtc</a:t>
            </a:r>
            <a:r>
              <a:rPr lang="en-GB" dirty="0"/>
              <a:t> IMO</a:t>
            </a:r>
          </a:p>
          <a:p>
            <a:r>
              <a:rPr lang="en-GB" dirty="0"/>
              <a:t>Fake Browser windows can give itself away if it doesn’t sniff user’s theme (e.g. light mode window on dark mode browser).</a:t>
            </a:r>
          </a:p>
          <a:p>
            <a:r>
              <a:rPr lang="en-GB" dirty="0"/>
              <a:t>Instant give away of Fake browser window is the fact you won’t be able to drag the “window” outside of the browser </a:t>
            </a:r>
          </a:p>
          <a:p>
            <a:endParaRPr lang="en-GB" dirty="0"/>
          </a:p>
        </p:txBody>
      </p:sp>
      <p:pic>
        <p:nvPicPr>
          <p:cNvPr id="5" name="Picture 4">
            <a:extLst>
              <a:ext uri="{FF2B5EF4-FFF2-40B4-BE49-F238E27FC236}">
                <a16:creationId xmlns:a16="http://schemas.microsoft.com/office/drawing/2014/main" id="{39081D75-8D57-E41C-30C4-D0B63556F40D}"/>
              </a:ext>
            </a:extLst>
          </p:cNvPr>
          <p:cNvPicPr>
            <a:picLocks noChangeAspect="1"/>
          </p:cNvPicPr>
          <p:nvPr/>
        </p:nvPicPr>
        <p:blipFill rotWithShape="1">
          <a:blip r:embed="rId3"/>
          <a:srcRect l="1" t="1" r="3312" b="68039"/>
          <a:stretch/>
        </p:blipFill>
        <p:spPr>
          <a:xfrm>
            <a:off x="3581400" y="7975198"/>
            <a:ext cx="11125200" cy="2362200"/>
          </a:xfrm>
          <a:prstGeom prst="rect">
            <a:avLst/>
          </a:prstGeom>
        </p:spPr>
      </p:pic>
    </p:spTree>
    <p:extLst>
      <p:ext uri="{BB962C8B-B14F-4D97-AF65-F5344CB8AC3E}">
        <p14:creationId xmlns:p14="http://schemas.microsoft.com/office/powerpoint/2010/main" val="34363169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56AB-55EC-433C-C091-3F96E66C018B}"/>
              </a:ext>
            </a:extLst>
          </p:cNvPr>
          <p:cNvSpPr>
            <a:spLocks noGrp="1"/>
          </p:cNvSpPr>
          <p:nvPr>
            <p:ph type="title"/>
          </p:nvPr>
        </p:nvSpPr>
        <p:spPr/>
        <p:txBody>
          <a:bodyPr/>
          <a:lstStyle/>
          <a:p>
            <a:r>
              <a:rPr lang="en-GB" dirty="0"/>
              <a:t>Appendix: Cloudflare Telegram Shop</a:t>
            </a:r>
          </a:p>
        </p:txBody>
      </p:sp>
      <p:sp>
        <p:nvSpPr>
          <p:cNvPr id="3" name="Text Placeholder 2">
            <a:extLst>
              <a:ext uri="{FF2B5EF4-FFF2-40B4-BE49-F238E27FC236}">
                <a16:creationId xmlns:a16="http://schemas.microsoft.com/office/drawing/2014/main" id="{6D3B1319-FA4B-FA6B-807D-B8E4CE9AA515}"/>
              </a:ext>
            </a:extLst>
          </p:cNvPr>
          <p:cNvSpPr>
            <a:spLocks noGrp="1"/>
          </p:cNvSpPr>
          <p:nvPr>
            <p:ph type="body" sz="quarter" idx="10"/>
          </p:nvPr>
        </p:nvSpPr>
        <p:spPr/>
        <p:txBody>
          <a:bodyPr/>
          <a:lstStyle/>
          <a:p>
            <a:r>
              <a:rPr lang="en-GB" dirty="0"/>
              <a:t>Bring your own Domain, Cloudflare account with API Key and zone ID</a:t>
            </a:r>
          </a:p>
        </p:txBody>
      </p:sp>
      <p:pic>
        <p:nvPicPr>
          <p:cNvPr id="5" name="Picture 4" descr="A screenshot of a computer&#10;&#10;Description automatically generated">
            <a:extLst>
              <a:ext uri="{FF2B5EF4-FFF2-40B4-BE49-F238E27FC236}">
                <a16:creationId xmlns:a16="http://schemas.microsoft.com/office/drawing/2014/main" id="{C22CDFA8-29C5-EF4F-7F2B-8E9938723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45" y="4152900"/>
            <a:ext cx="17382034" cy="5324729"/>
          </a:xfrm>
          <a:prstGeom prst="rect">
            <a:avLst/>
          </a:prstGeom>
        </p:spPr>
      </p:pic>
    </p:spTree>
    <p:extLst>
      <p:ext uri="{BB962C8B-B14F-4D97-AF65-F5344CB8AC3E}">
        <p14:creationId xmlns:p14="http://schemas.microsoft.com/office/powerpoint/2010/main" val="158119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FF8C-39FC-E49A-3A2F-05FBCF4611BA}"/>
              </a:ext>
            </a:extLst>
          </p:cNvPr>
          <p:cNvSpPr>
            <a:spLocks noGrp="1"/>
          </p:cNvSpPr>
          <p:nvPr>
            <p:ph type="title"/>
          </p:nvPr>
        </p:nvSpPr>
        <p:spPr/>
        <p:txBody>
          <a:bodyPr/>
          <a:lstStyle/>
          <a:p>
            <a:r>
              <a:rPr lang="en-GB" dirty="0"/>
              <a:t>Appendix: FOCI - Family of Client IDs</a:t>
            </a:r>
          </a:p>
        </p:txBody>
      </p:sp>
      <p:sp>
        <p:nvSpPr>
          <p:cNvPr id="3" name="Text Placeholder 2">
            <a:extLst>
              <a:ext uri="{FF2B5EF4-FFF2-40B4-BE49-F238E27FC236}">
                <a16:creationId xmlns:a16="http://schemas.microsoft.com/office/drawing/2014/main" id="{F9ADF3A4-0EB5-4379-1CC0-09C2795FD964}"/>
              </a:ext>
            </a:extLst>
          </p:cNvPr>
          <p:cNvSpPr>
            <a:spLocks noGrp="1"/>
          </p:cNvSpPr>
          <p:nvPr>
            <p:ph type="body" sz="quarter" idx="10"/>
          </p:nvPr>
        </p:nvSpPr>
        <p:spPr/>
        <p:txBody>
          <a:bodyPr/>
          <a:lstStyle/>
          <a:p>
            <a:pPr marL="0" indent="0">
              <a:buNone/>
            </a:pPr>
            <a:r>
              <a:rPr lang="en-GB" dirty="0"/>
              <a:t>FOCI was designed to support pseudo single sign-on (SSO) functionality for Microsoft mobile applications. FOCI mirrors the </a:t>
            </a:r>
            <a:r>
              <a:rPr lang="en-GB" dirty="0" err="1"/>
              <a:t>behavior</a:t>
            </a:r>
            <a:r>
              <a:rPr lang="en-GB" dirty="0"/>
              <a:t> of mobile operating systems that store authentication artifacts (such as refresh tokens) in a shared token cache with other applications from the same software publisher.</a:t>
            </a:r>
          </a:p>
          <a:p>
            <a:endParaRPr lang="en-GB" dirty="0"/>
          </a:p>
          <a:p>
            <a:endParaRPr lang="en-GB" dirty="0"/>
          </a:p>
        </p:txBody>
      </p:sp>
      <p:pic>
        <p:nvPicPr>
          <p:cNvPr id="5" name="Picture 4">
            <a:extLst>
              <a:ext uri="{FF2B5EF4-FFF2-40B4-BE49-F238E27FC236}">
                <a16:creationId xmlns:a16="http://schemas.microsoft.com/office/drawing/2014/main" id="{C39516B2-17C6-739D-8D4B-113FE4969EF9}"/>
              </a:ext>
            </a:extLst>
          </p:cNvPr>
          <p:cNvPicPr>
            <a:picLocks noChangeAspect="1"/>
          </p:cNvPicPr>
          <p:nvPr/>
        </p:nvPicPr>
        <p:blipFill>
          <a:blip r:embed="rId3"/>
          <a:stretch>
            <a:fillRect/>
          </a:stretch>
        </p:blipFill>
        <p:spPr>
          <a:xfrm>
            <a:off x="7467600" y="4309538"/>
            <a:ext cx="6302325" cy="5977462"/>
          </a:xfrm>
          <a:prstGeom prst="rect">
            <a:avLst/>
          </a:prstGeom>
        </p:spPr>
      </p:pic>
    </p:spTree>
    <p:extLst>
      <p:ext uri="{BB962C8B-B14F-4D97-AF65-F5344CB8AC3E}">
        <p14:creationId xmlns:p14="http://schemas.microsoft.com/office/powerpoint/2010/main" val="3125866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29AFC-4BD4-0F3A-A141-C0D8FE84DBD0}"/>
              </a:ext>
            </a:extLst>
          </p:cNvPr>
          <p:cNvSpPr>
            <a:spLocks noGrp="1"/>
          </p:cNvSpPr>
          <p:nvPr>
            <p:ph type="title"/>
          </p:nvPr>
        </p:nvSpPr>
        <p:spPr/>
        <p:txBody>
          <a:bodyPr/>
          <a:lstStyle/>
          <a:p>
            <a:r>
              <a:rPr lang="en-GB" dirty="0"/>
              <a:t>Appendix: MRRT Token</a:t>
            </a:r>
          </a:p>
        </p:txBody>
      </p:sp>
      <p:sp>
        <p:nvSpPr>
          <p:cNvPr id="3" name="Text Placeholder 2">
            <a:extLst>
              <a:ext uri="{FF2B5EF4-FFF2-40B4-BE49-F238E27FC236}">
                <a16:creationId xmlns:a16="http://schemas.microsoft.com/office/drawing/2014/main" id="{DF85E336-35F0-79D6-DEED-4C149CD27D90}"/>
              </a:ext>
            </a:extLst>
          </p:cNvPr>
          <p:cNvSpPr>
            <a:spLocks noGrp="1"/>
          </p:cNvSpPr>
          <p:nvPr>
            <p:ph type="body" sz="quarter" idx="10"/>
          </p:nvPr>
        </p:nvSpPr>
        <p:spPr/>
        <p:txBody>
          <a:bodyPr>
            <a:normAutofit fontScale="92500" lnSpcReduction="10000"/>
          </a:bodyPr>
          <a:lstStyle/>
          <a:p>
            <a:r>
              <a:rPr lang="en-GB" dirty="0"/>
              <a:t>Microsoft bent the rules of oauth2</a:t>
            </a:r>
          </a:p>
          <a:p>
            <a:r>
              <a:rPr lang="en-GB" dirty="0"/>
              <a:t>In Oauth2 spec “Refresh tokens should only be able “to obtain access tokens with identical or narrower scope” as the original authorization”</a:t>
            </a:r>
          </a:p>
          <a:p>
            <a:pPr marL="0" indent="0">
              <a:buNone/>
            </a:pPr>
            <a:endParaRPr lang="en-GB" dirty="0"/>
          </a:p>
          <a:p>
            <a:r>
              <a:rPr lang="en-GB" dirty="0"/>
              <a:t>MRRTs acted as “the OAuth2 equivalent of ticket granting tickets (TGTs) in Kerberos; they are artifacts that allow a user to obtain tokens to access resources the directory decides she or he has access to.</a:t>
            </a:r>
          </a:p>
          <a:p>
            <a:endParaRPr lang="en-GB" dirty="0"/>
          </a:p>
          <a:p>
            <a:r>
              <a:rPr lang="en-GB" dirty="0"/>
              <a:t>Refresh tokens are bound to a combination of user and client, but aren't tied to a resource or tenant… a client can use a refresh token to acquire access tokens across any combination of resource and tenant where it has permission to do so.”</a:t>
            </a:r>
          </a:p>
          <a:p>
            <a:endParaRPr lang="en-GB" dirty="0"/>
          </a:p>
          <a:p>
            <a:endParaRPr lang="en-GB" dirty="0"/>
          </a:p>
          <a:p>
            <a:r>
              <a:rPr lang="en-GB" dirty="0"/>
              <a:t>https://www.cloudidentity.com/blog/2013/10/14/adal-windows-azure-ad-and-multi-resource-refresh-tokens/</a:t>
            </a:r>
          </a:p>
        </p:txBody>
      </p:sp>
    </p:spTree>
    <p:extLst>
      <p:ext uri="{BB962C8B-B14F-4D97-AF65-F5344CB8AC3E}">
        <p14:creationId xmlns:p14="http://schemas.microsoft.com/office/powerpoint/2010/main" val="30026877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862C-1740-0959-A4F0-20BBCAD368B9}"/>
              </a:ext>
            </a:extLst>
          </p:cNvPr>
          <p:cNvSpPr>
            <a:spLocks noGrp="1"/>
          </p:cNvSpPr>
          <p:nvPr>
            <p:ph type="title"/>
          </p:nvPr>
        </p:nvSpPr>
        <p:spPr/>
        <p:txBody>
          <a:bodyPr/>
          <a:lstStyle/>
          <a:p>
            <a:r>
              <a:rPr lang="en-GB" dirty="0"/>
              <a:t>Appendix: Access token in a nutshell</a:t>
            </a:r>
          </a:p>
        </p:txBody>
      </p:sp>
      <p:sp>
        <p:nvSpPr>
          <p:cNvPr id="3" name="Text Placeholder 2">
            <a:extLst>
              <a:ext uri="{FF2B5EF4-FFF2-40B4-BE49-F238E27FC236}">
                <a16:creationId xmlns:a16="http://schemas.microsoft.com/office/drawing/2014/main" id="{F41A2BC9-6660-3D60-8F70-84C7161906FF}"/>
              </a:ext>
            </a:extLst>
          </p:cNvPr>
          <p:cNvSpPr>
            <a:spLocks noGrp="1"/>
          </p:cNvSpPr>
          <p:nvPr>
            <p:ph type="body" sz="quarter" idx="10"/>
          </p:nvPr>
        </p:nvSpPr>
        <p:spPr>
          <a:xfrm>
            <a:off x="-121817" y="2793046"/>
            <a:ext cx="17554158" cy="7276470"/>
          </a:xfrm>
        </p:spPr>
        <p:txBody>
          <a:bodyPr/>
          <a:lstStyle/>
          <a:p>
            <a:endParaRPr lang="en-GB" dirty="0"/>
          </a:p>
        </p:txBody>
      </p:sp>
      <p:pic>
        <p:nvPicPr>
          <p:cNvPr id="1026" name="Picture 2">
            <a:extLst>
              <a:ext uri="{FF2B5EF4-FFF2-40B4-BE49-F238E27FC236}">
                <a16:creationId xmlns:a16="http://schemas.microsoft.com/office/drawing/2014/main" id="{8E3A1257-275E-334E-8986-D338342423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86"/>
          <a:stretch/>
        </p:blipFill>
        <p:spPr bwMode="auto">
          <a:xfrm>
            <a:off x="2743200" y="2226633"/>
            <a:ext cx="11668125" cy="784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5983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2D5B-4D62-8401-544D-6D10D60617D9}"/>
              </a:ext>
            </a:extLst>
          </p:cNvPr>
          <p:cNvSpPr>
            <a:spLocks noGrp="1"/>
          </p:cNvSpPr>
          <p:nvPr>
            <p:ph type="title"/>
          </p:nvPr>
        </p:nvSpPr>
        <p:spPr/>
        <p:txBody>
          <a:bodyPr/>
          <a:lstStyle/>
          <a:p>
            <a:r>
              <a:rPr lang="en-GB" dirty="0"/>
              <a:t>Appendix: Refresh Token Imprinted/cached Identifiers</a:t>
            </a:r>
          </a:p>
        </p:txBody>
      </p:sp>
      <p:sp>
        <p:nvSpPr>
          <p:cNvPr id="3" name="Text Placeholder 2">
            <a:extLst>
              <a:ext uri="{FF2B5EF4-FFF2-40B4-BE49-F238E27FC236}">
                <a16:creationId xmlns:a16="http://schemas.microsoft.com/office/drawing/2014/main" id="{9E602D70-8F9D-A55B-AEF5-675BDD903560}"/>
              </a:ext>
            </a:extLst>
          </p:cNvPr>
          <p:cNvSpPr>
            <a:spLocks noGrp="1"/>
          </p:cNvSpPr>
          <p:nvPr>
            <p:ph type="body" sz="quarter" idx="10"/>
          </p:nvPr>
        </p:nvSpPr>
        <p:spPr/>
        <p:txBody>
          <a:bodyPr/>
          <a:lstStyle/>
          <a:p>
            <a:r>
              <a:rPr lang="en-GB" dirty="0"/>
              <a:t>https://cloudbrothers.info/continuous-access-evaluation/#refresh-token</a:t>
            </a:r>
          </a:p>
        </p:txBody>
      </p:sp>
      <p:pic>
        <p:nvPicPr>
          <p:cNvPr id="5" name="Picture 4">
            <a:extLst>
              <a:ext uri="{FF2B5EF4-FFF2-40B4-BE49-F238E27FC236}">
                <a16:creationId xmlns:a16="http://schemas.microsoft.com/office/drawing/2014/main" id="{EDD07643-8DF3-4EF5-81E6-A23FC44E9389}"/>
              </a:ext>
            </a:extLst>
          </p:cNvPr>
          <p:cNvPicPr>
            <a:picLocks noChangeAspect="1"/>
          </p:cNvPicPr>
          <p:nvPr/>
        </p:nvPicPr>
        <p:blipFill rotWithShape="1">
          <a:blip r:embed="rId2"/>
          <a:srcRect b="6636"/>
          <a:stretch/>
        </p:blipFill>
        <p:spPr>
          <a:xfrm>
            <a:off x="2590800" y="3009900"/>
            <a:ext cx="12060333" cy="6981940"/>
          </a:xfrm>
          <a:prstGeom prst="rect">
            <a:avLst/>
          </a:prstGeom>
        </p:spPr>
      </p:pic>
    </p:spTree>
    <p:extLst>
      <p:ext uri="{BB962C8B-B14F-4D97-AF65-F5344CB8AC3E}">
        <p14:creationId xmlns:p14="http://schemas.microsoft.com/office/powerpoint/2010/main" val="3731387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6CE4-0C28-4733-C5CD-4F5BA36A229D}"/>
              </a:ext>
            </a:extLst>
          </p:cNvPr>
          <p:cNvSpPr>
            <a:spLocks noGrp="1"/>
          </p:cNvSpPr>
          <p:nvPr>
            <p:ph type="title"/>
          </p:nvPr>
        </p:nvSpPr>
        <p:spPr/>
        <p:txBody>
          <a:bodyPr/>
          <a:lstStyle/>
          <a:p>
            <a:r>
              <a:rPr lang="en-GB" dirty="0"/>
              <a:t>Appendix: AMR claim property</a:t>
            </a:r>
          </a:p>
        </p:txBody>
      </p:sp>
      <p:sp>
        <p:nvSpPr>
          <p:cNvPr id="3" name="Text Placeholder 2">
            <a:extLst>
              <a:ext uri="{FF2B5EF4-FFF2-40B4-BE49-F238E27FC236}">
                <a16:creationId xmlns:a16="http://schemas.microsoft.com/office/drawing/2014/main" id="{8A352B9B-597A-9169-63A2-BE06C2F96E64}"/>
              </a:ext>
            </a:extLst>
          </p:cNvPr>
          <p:cNvSpPr>
            <a:spLocks noGrp="1"/>
          </p:cNvSpPr>
          <p:nvPr>
            <p:ph type="body" sz="quarter" idx="10"/>
          </p:nvPr>
        </p:nvSpPr>
        <p:spPr>
          <a:xfrm>
            <a:off x="272074" y="2654934"/>
            <a:ext cx="17554158" cy="7276470"/>
          </a:xfrm>
        </p:spPr>
        <p:txBody>
          <a:bodyPr/>
          <a:lstStyle/>
          <a:p>
            <a:r>
              <a:rPr lang="en-GB" dirty="0" err="1"/>
              <a:t>WhFB</a:t>
            </a:r>
            <a:r>
              <a:rPr lang="en-GB" dirty="0"/>
              <a:t> is a RSA claim NOT a FIDO Claim</a:t>
            </a:r>
          </a:p>
        </p:txBody>
      </p:sp>
      <p:pic>
        <p:nvPicPr>
          <p:cNvPr id="3074" name="Picture 2">
            <a:extLst>
              <a:ext uri="{FF2B5EF4-FFF2-40B4-BE49-F238E27FC236}">
                <a16:creationId xmlns:a16="http://schemas.microsoft.com/office/drawing/2014/main" id="{C8A07582-3618-362A-504B-51A27CE9B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806328"/>
            <a:ext cx="1032510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633173"/>
      </p:ext>
    </p:extLst>
  </p:cSld>
  <p:clrMapOvr>
    <a:masterClrMapping/>
  </p:clrMapOvr>
</p:sld>
</file>

<file path=ppt/theme/theme1.xml><?xml version="1.0" encoding="utf-8"?>
<a:theme xmlns:a="http://schemas.openxmlformats.org/drawingml/2006/main" name="SCC Digital">
  <a:themeElements>
    <a:clrScheme name="SCC Digital">
      <a:dk1>
        <a:srgbClr val="22164B"/>
      </a:dk1>
      <a:lt1>
        <a:sysClr val="window" lastClr="FFFFFF"/>
      </a:lt1>
      <a:dk2>
        <a:srgbClr val="22164B"/>
      </a:dk2>
      <a:lt2>
        <a:srgbClr val="FFFFFF"/>
      </a:lt2>
      <a:accent1>
        <a:srgbClr val="E5007D"/>
      </a:accent1>
      <a:accent2>
        <a:srgbClr val="AB1873"/>
      </a:accent2>
      <a:accent3>
        <a:srgbClr val="65155D"/>
      </a:accent3>
      <a:accent4>
        <a:srgbClr val="DEF528"/>
      </a:accent4>
      <a:accent5>
        <a:srgbClr val="4EEDDD"/>
      </a:accent5>
      <a:accent6>
        <a:srgbClr val="22164B"/>
      </a:accent6>
      <a:hlink>
        <a:srgbClr val="FFFFFF"/>
      </a:hlink>
      <a:folHlink>
        <a:srgbClr val="D8D8D8"/>
      </a:folHlink>
    </a:clrScheme>
    <a:fontScheme name="Custom 2">
      <a:majorFont>
        <a:latin typeface="TWK Everett"/>
        <a:ea typeface=""/>
        <a:cs typeface=""/>
      </a:majorFont>
      <a:minorFont>
        <a:latin typeface="TWK Everet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5226747-f32e-43f6-bbfa-af267c4752f8">
      <Terms xmlns="http://schemas.microsoft.com/office/infopath/2007/PartnerControls"/>
    </lcf76f155ced4ddcb4097134ff3c332f>
    <TaxCatchAll xmlns="9605fc78-f174-4002-8cb7-638e8066b4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C9311392FD2014A8BF33E112C15B0BD" ma:contentTypeVersion="13" ma:contentTypeDescription="Create a new document." ma:contentTypeScope="" ma:versionID="a56f016aabd410c1afab5c4148909f75">
  <xsd:schema xmlns:xsd="http://www.w3.org/2001/XMLSchema" xmlns:xs="http://www.w3.org/2001/XMLSchema" xmlns:p="http://schemas.microsoft.com/office/2006/metadata/properties" xmlns:ns2="a5226747-f32e-43f6-bbfa-af267c4752f8" xmlns:ns3="9605fc78-f174-4002-8cb7-638e8066b4e2" targetNamespace="http://schemas.microsoft.com/office/2006/metadata/properties" ma:root="true" ma:fieldsID="d47782cfd3e92f7e39267e46803a6723" ns2:_="" ns3:_="">
    <xsd:import namespace="a5226747-f32e-43f6-bbfa-af267c4752f8"/>
    <xsd:import namespace="9605fc78-f174-4002-8cb7-638e8066b4e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226747-f32e-43f6-bbfa-af267c4752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ce42418-c1a3-4e6f-95ce-1aa3f0691258"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05fc78-f174-4002-8cb7-638e8066b4e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9e8e5a60-dca2-44a0-81cc-cb9885ce443e}" ma:internalName="TaxCatchAll" ma:showField="CatchAllData" ma:web="9605fc78-f174-4002-8cb7-638e8066b4e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D073D0-2B18-4A63-BC87-474518EF9F5D}">
  <ds:schemaRefs>
    <ds:schemaRef ds:uri="http://purl.org/dc/dcmitype/"/>
    <ds:schemaRef ds:uri="http://www.w3.org/XML/1998/namespace"/>
    <ds:schemaRef ds:uri="http://purl.org/dc/terms/"/>
    <ds:schemaRef ds:uri="http://schemas.microsoft.com/office/2006/metadata/properties"/>
    <ds:schemaRef ds:uri="http://schemas.microsoft.com/office/2006/documentManagement/types"/>
    <ds:schemaRef ds:uri="a5226747-f32e-43f6-bbfa-af267c4752f8"/>
    <ds:schemaRef ds:uri="http://schemas.microsoft.com/office/infopath/2007/PartnerControls"/>
    <ds:schemaRef ds:uri="http://schemas.openxmlformats.org/package/2006/metadata/core-properties"/>
    <ds:schemaRef ds:uri="9605fc78-f174-4002-8cb7-638e8066b4e2"/>
    <ds:schemaRef ds:uri="http://purl.org/dc/elements/1.1/"/>
  </ds:schemaRefs>
</ds:datastoreItem>
</file>

<file path=customXml/itemProps2.xml><?xml version="1.0" encoding="utf-8"?>
<ds:datastoreItem xmlns:ds="http://schemas.openxmlformats.org/officeDocument/2006/customXml" ds:itemID="{120526B9-8712-4B04-B761-4AB5ED1186E7}">
  <ds:schemaRefs>
    <ds:schemaRef ds:uri="http://schemas.microsoft.com/sharepoint/v3/contenttype/forms"/>
  </ds:schemaRefs>
</ds:datastoreItem>
</file>

<file path=customXml/itemProps3.xml><?xml version="1.0" encoding="utf-8"?>
<ds:datastoreItem xmlns:ds="http://schemas.openxmlformats.org/officeDocument/2006/customXml" ds:itemID="{65B10627-BE27-446C-BF63-7D6878DA49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226747-f32e-43f6-bbfa-af267c4752f8"/>
    <ds:schemaRef ds:uri="9605fc78-f174-4002-8cb7-638e8066b4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9730</TotalTime>
  <Words>12397</Words>
  <Application>Microsoft Office PowerPoint</Application>
  <PresentationFormat>Custom</PresentationFormat>
  <Paragraphs>1348</Paragraphs>
  <Slides>101</Slides>
  <Notes>61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101</vt:i4>
      </vt:variant>
    </vt:vector>
  </HeadingPairs>
  <TitlesOfParts>
    <vt:vector size="113" baseType="lpstr">
      <vt:lpstr>-apple-system</vt:lpstr>
      <vt:lpstr>Arial</vt:lpstr>
      <vt:lpstr>Calibri</vt:lpstr>
      <vt:lpstr>Monaco</vt:lpstr>
      <vt:lpstr>Poppins</vt:lpstr>
      <vt:lpstr>Questrial</vt:lpstr>
      <vt:lpstr>Segoe UI</vt:lpstr>
      <vt:lpstr>Source Code Pro</vt:lpstr>
      <vt:lpstr>system-ui</vt:lpstr>
      <vt:lpstr>TWK Everett</vt:lpstr>
      <vt:lpstr>var(--artdeco-typography-mono)</vt:lpstr>
      <vt:lpstr>SCC Digital</vt:lpstr>
      <vt:lpstr>So you’ve got MFA? Defending and Responding against MFA Bypass techniques in Entra</vt:lpstr>
      <vt:lpstr>PowerPoint Presentation</vt:lpstr>
      <vt:lpstr>PowerPoint Presentation</vt:lpstr>
      <vt:lpstr>“Bypasses” Number Matching too!</vt:lpstr>
      <vt:lpstr>Closer Look At Evilnginx2 Output</vt:lpstr>
      <vt:lpstr>Simplifying the Attack</vt:lpstr>
      <vt:lpstr>Contrasting Classical Token Theft with AiTM</vt:lpstr>
      <vt:lpstr>Rounding up on the attack itself</vt:lpstr>
      <vt:lpstr>Question Time!</vt:lpstr>
      <vt:lpstr>Conditional Access</vt:lpstr>
      <vt:lpstr>What doesn’t work against AiTMs?</vt:lpstr>
      <vt:lpstr>Conditional Access: Sign-in Risk (Identity Protection)</vt:lpstr>
      <vt:lpstr>Conditional Access: Session Frequency (Controversial take?)</vt:lpstr>
      <vt:lpstr>On the same note…Idle Session Time Out</vt:lpstr>
      <vt:lpstr>Conditional Access: Block Certain Device Platforms/User agents</vt:lpstr>
      <vt:lpstr>User agent continued</vt:lpstr>
      <vt:lpstr>Conditional Access: Token Protection</vt:lpstr>
      <vt:lpstr>Conditional Access: Continuous Access Elevation (CAE)</vt:lpstr>
      <vt:lpstr>Banned Passwords/Password Protection</vt:lpstr>
      <vt:lpstr>PIM: Self Approval with MFA</vt:lpstr>
      <vt:lpstr>Company Branding/Home Realm Discovery</vt:lpstr>
      <vt:lpstr>AiTMs can break!</vt:lpstr>
      <vt:lpstr>Attacker Controls the Proxy!</vt:lpstr>
      <vt:lpstr>Canary Tokens – Get the attacker to announce themselves</vt:lpstr>
      <vt:lpstr>Canary Tokens Part 2</vt:lpstr>
      <vt:lpstr>Canary Tokens Part 3</vt:lpstr>
      <vt:lpstr>Canary Tokens Part 4</vt:lpstr>
      <vt:lpstr>Canary Token Part 5</vt:lpstr>
      <vt:lpstr>IP reputation / Reverse DNS</vt:lpstr>
      <vt:lpstr>What does work against AiTMs?</vt:lpstr>
      <vt:lpstr>What about FIDO/WebAuthN?</vt:lpstr>
      <vt:lpstr>FIDO SSPR quirk?….. </vt:lpstr>
      <vt:lpstr>Change Password without Old Password Quirk</vt:lpstr>
      <vt:lpstr>Conditional Access: Require Joined/Compliant device/ Block non-compliant filter (1) </vt:lpstr>
      <vt:lpstr>Conditional Access: Require Joined/Compliant device/ Block non-compliant filter (2) </vt:lpstr>
      <vt:lpstr>Conditional Access: Named Locations</vt:lpstr>
      <vt:lpstr>Demo: Continuous Access Elevation with named locations</vt:lpstr>
      <vt:lpstr>Conditional Access: Lock Down MFA registration/ Device Enrolment</vt:lpstr>
      <vt:lpstr>MFA App: Show Location</vt:lpstr>
      <vt:lpstr>Newly Registered Domains</vt:lpstr>
      <vt:lpstr>Abused TLDs (.zip, .top, .ru)</vt:lpstr>
      <vt:lpstr>Typo squatting / Domain impersonation</vt:lpstr>
      <vt:lpstr>Guess it was DNS after all </vt:lpstr>
      <vt:lpstr>Attackers love to abuse .onmicrosoft.com domains</vt:lpstr>
      <vt:lpstr>Teams Pivoting/Initial Access </vt:lpstr>
      <vt:lpstr>Breaking MFA boundary (not AiTM related but…)</vt:lpstr>
      <vt:lpstr>Miscellaneous Stuff!</vt:lpstr>
      <vt:lpstr>Important Note: Responding to AiTMs (1) </vt:lpstr>
      <vt:lpstr>Important Note: Responding to AiTMs (2) </vt:lpstr>
      <vt:lpstr>Summary</vt:lpstr>
      <vt:lpstr>Thanking you  Don’t worry there's no quiz </vt:lpstr>
      <vt:lpstr>Appendix: Non-Persistent Browser Session</vt:lpstr>
      <vt:lpstr>Appendix: Plenty of ways to Analyze Conditional Access Gaps</vt:lpstr>
      <vt:lpstr>Appendix: MFA in Token</vt:lpstr>
      <vt:lpstr>Appendix: Diagram View Of Attack</vt:lpstr>
      <vt:lpstr>Appendix: Browser History Acquisition</vt:lpstr>
      <vt:lpstr>Appendix: Country Change KQL</vt:lpstr>
      <vt:lpstr>Appendix: Host Evilginx Locally</vt:lpstr>
      <vt:lpstr>Appendix: Built in Detections That aren’t direct detections</vt:lpstr>
      <vt:lpstr>Appendix: Punishing Attacker Trying to enrol their device</vt:lpstr>
      <vt:lpstr>Appendix: Right Orient Aitm Page</vt:lpstr>
      <vt:lpstr>Appendix: Block Email Auto Forwarding</vt:lpstr>
      <vt:lpstr>Appendix: Disable SSPR for Admins</vt:lpstr>
      <vt:lpstr>Appendix: Oauth SSO</vt:lpstr>
      <vt:lpstr>Appendix: Modification of Cookies</vt:lpstr>
      <vt:lpstr>Appendix: Evilginx HTTPS</vt:lpstr>
      <vt:lpstr>Appendix: Evilginx Handling DNS</vt:lpstr>
      <vt:lpstr>Appendix: Modification of HTTP Headers</vt:lpstr>
      <vt:lpstr>Appendix: Hiding Phishlets</vt:lpstr>
      <vt:lpstr>Appendix: Window.location</vt:lpstr>
      <vt:lpstr>Appendix: Even yubikey was defeated once</vt:lpstr>
      <vt:lpstr>Appendix: ID Token</vt:lpstr>
      <vt:lpstr>Appendix: John Savill’s whiteboard</vt:lpstr>
      <vt:lpstr>Appendix: Token Bind in W3 spec</vt:lpstr>
      <vt:lpstr>Appendix: Token Bind Microsoft</vt:lpstr>
      <vt:lpstr>Appendix: Token Revocation</vt:lpstr>
      <vt:lpstr>Appendix: Token Lifetimes</vt:lpstr>
      <vt:lpstr>Appendix: Access Tokens and SIF</vt:lpstr>
      <vt:lpstr>Appendix: PRT issuance</vt:lpstr>
      <vt:lpstr>Appendix: How is PRT Protected</vt:lpstr>
      <vt:lpstr>Appendix: PRT Renewal</vt:lpstr>
      <vt:lpstr>Appendix: Non-interactive Sign-in logs</vt:lpstr>
      <vt:lpstr>Appendix: My Apps Scope</vt:lpstr>
      <vt:lpstr>Appendix: How does PRT get an MFA Claim?</vt:lpstr>
      <vt:lpstr>Appendix: OAuth 2.0 - Refresh Token and Rotation (1)</vt:lpstr>
      <vt:lpstr>Appendix: OAuth 2.0 - Refresh Token and Rotation (2)</vt:lpstr>
      <vt:lpstr>Appendix: CAE Abuse</vt:lpstr>
      <vt:lpstr>Appendix: SIF Evaluation</vt:lpstr>
      <vt:lpstr>Appendix: Tokens on Managed Windows hosts</vt:lpstr>
      <vt:lpstr>Appendix: PRT Response Decoded</vt:lpstr>
      <vt:lpstr>Appendix: Netskope IOC KQL</vt:lpstr>
      <vt:lpstr>Appendix: TPM Compliance</vt:lpstr>
      <vt:lpstr>Appendix: Browser in the middle (BiTM)</vt:lpstr>
      <vt:lpstr>Appendix: Cloudflare Telegram Shop</vt:lpstr>
      <vt:lpstr>Appendix: FOCI - Family of Client IDs</vt:lpstr>
      <vt:lpstr>Appendix: MRRT Token</vt:lpstr>
      <vt:lpstr>Appendix: Access token in a nutshell</vt:lpstr>
      <vt:lpstr>Appendix: Refresh Token Imprinted/cached Identifiers</vt:lpstr>
      <vt:lpstr>Appendix: AMR claim property</vt:lpstr>
      <vt:lpstr>Appendix: Joined Vs registered vs Hybrid join </vt:lpstr>
      <vt:lpstr>Appendix: MDM Enrollment Process (Device 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Bradford</dc:creator>
  <cp:lastModifiedBy>Jay Kerai</cp:lastModifiedBy>
  <cp:revision>1398</cp:revision>
  <dcterms:created xsi:type="dcterms:W3CDTF">2006-08-16T00:00:00Z</dcterms:created>
  <dcterms:modified xsi:type="dcterms:W3CDTF">2024-08-30T08:15:08Z</dcterms:modified>
  <dc:identifier>DAF8-cUqP3U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0x0101007C9311392FD2014A8BF33E112C15B0BD</vt:lpwstr>
  </property>
  <property fmtid="{D5CDD505-2E9C-101B-9397-08002B2CF9AE}" pid="3" name="MediaServiceImageTags">
    <vt:lpwstr/>
  </property>
  <property fmtid="{D5CDD505-2E9C-101B-9397-08002B2CF9AE}" pid="4" name="MSIP_Label_1a26ce6d-788b-4900-a1a7-5b9f84c2e481_Enabled">
    <vt:lpwstr>true</vt:lpwstr>
  </property>
  <property fmtid="{D5CDD505-2E9C-101B-9397-08002B2CF9AE}" pid="5" name="MSIP_Label_1a26ce6d-788b-4900-a1a7-5b9f84c2e481_SetDate">
    <vt:lpwstr>2024-05-02T08:36:41Z</vt:lpwstr>
  </property>
  <property fmtid="{D5CDD505-2E9C-101B-9397-08002B2CF9AE}" pid="6" name="MSIP_Label_1a26ce6d-788b-4900-a1a7-5b9f84c2e481_Method">
    <vt:lpwstr>Privileged</vt:lpwstr>
  </property>
  <property fmtid="{D5CDD505-2E9C-101B-9397-08002B2CF9AE}" pid="7" name="MSIP_Label_1a26ce6d-788b-4900-a1a7-5b9f84c2e481_Name">
    <vt:lpwstr>Internal OR Official</vt:lpwstr>
  </property>
  <property fmtid="{D5CDD505-2E9C-101B-9397-08002B2CF9AE}" pid="8" name="MSIP_Label_1a26ce6d-788b-4900-a1a7-5b9f84c2e481_SiteId">
    <vt:lpwstr>aaf55a74-fa21-4db6-8f46-5fc614635256</vt:lpwstr>
  </property>
  <property fmtid="{D5CDD505-2E9C-101B-9397-08002B2CF9AE}" pid="9" name="MSIP_Label_1a26ce6d-788b-4900-a1a7-5b9f84c2e481_ActionId">
    <vt:lpwstr>72d0271d-cbec-42ca-8792-5d86419148d9</vt:lpwstr>
  </property>
  <property fmtid="{D5CDD505-2E9C-101B-9397-08002B2CF9AE}" pid="10" name="MSIP_Label_1a26ce6d-788b-4900-a1a7-5b9f84c2e481_ContentBits">
    <vt:lpwstr>3</vt:lpwstr>
  </property>
  <property fmtid="{D5CDD505-2E9C-101B-9397-08002B2CF9AE}" pid="11" name="ClassificationContentMarkingFooterLocations">
    <vt:lpwstr>SCC Digital:8</vt:lpwstr>
  </property>
  <property fmtid="{D5CDD505-2E9C-101B-9397-08002B2CF9AE}" pid="12" name="ClassificationContentMarkingFooterText">
    <vt:lpwstr>Sensitivity: Internal / Official</vt:lpwstr>
  </property>
  <property fmtid="{D5CDD505-2E9C-101B-9397-08002B2CF9AE}" pid="13" name="ClassificationContentMarkingHeaderLocations">
    <vt:lpwstr>SCC Digital:6</vt:lpwstr>
  </property>
  <property fmtid="{D5CDD505-2E9C-101B-9397-08002B2CF9AE}" pid="14" name="ClassificationContentMarkingHeaderText">
    <vt:lpwstr>Sensitivity: Internal / Official</vt:lpwstr>
  </property>
</Properties>
</file>